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1"/>
    <p:sldMasterId id="2147483839" r:id="rId2"/>
    <p:sldMasterId id="2147483852" r:id="rId3"/>
  </p:sldMasterIdLst>
  <p:notesMasterIdLst>
    <p:notesMasterId r:id="rId40"/>
  </p:notesMasterIdLst>
  <p:sldIdLst>
    <p:sldId id="1541" r:id="rId4"/>
    <p:sldId id="6068" r:id="rId5"/>
    <p:sldId id="6071" r:id="rId6"/>
    <p:sldId id="335" r:id="rId7"/>
    <p:sldId id="569" r:id="rId8"/>
    <p:sldId id="6070" r:id="rId9"/>
    <p:sldId id="563" r:id="rId10"/>
    <p:sldId id="564" r:id="rId11"/>
    <p:sldId id="565" r:id="rId12"/>
    <p:sldId id="566" r:id="rId13"/>
    <p:sldId id="567" r:id="rId14"/>
    <p:sldId id="568" r:id="rId15"/>
    <p:sldId id="6064" r:id="rId16"/>
    <p:sldId id="6060" r:id="rId17"/>
    <p:sldId id="6061" r:id="rId18"/>
    <p:sldId id="6055" r:id="rId19"/>
    <p:sldId id="6058" r:id="rId20"/>
    <p:sldId id="6059" r:id="rId21"/>
    <p:sldId id="6072" r:id="rId22"/>
    <p:sldId id="571" r:id="rId23"/>
    <p:sldId id="572" r:id="rId24"/>
    <p:sldId id="573" r:id="rId25"/>
    <p:sldId id="602" r:id="rId26"/>
    <p:sldId id="6073" r:id="rId27"/>
    <p:sldId id="6076" r:id="rId28"/>
    <p:sldId id="6077" r:id="rId29"/>
    <p:sldId id="575" r:id="rId30"/>
    <p:sldId id="574" r:id="rId31"/>
    <p:sldId id="576" r:id="rId32"/>
    <p:sldId id="577" r:id="rId33"/>
    <p:sldId id="6074" r:id="rId34"/>
    <p:sldId id="578" r:id="rId35"/>
    <p:sldId id="579" r:id="rId36"/>
    <p:sldId id="580" r:id="rId37"/>
    <p:sldId id="581" r:id="rId38"/>
    <p:sldId id="1549" r:id="rId3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>
    <p:extLst>
      <p:ext uri="{19B8F6BF-5375-455C-9EA6-DF929625EA0E}">
        <p15:presenceInfo xmlns:p15="http://schemas.microsoft.com/office/powerpoint/2012/main" userId="31ad2c1f73f72afa" providerId="Windows Live"/>
      </p:ext>
    </p:extLst>
  </p:cmAuthor>
  <p:cmAuthor id="2" name="HAN" initials="H" lastIdx="3" clrIdx="1">
    <p:extLst>
      <p:ext uri="{19B8F6BF-5375-455C-9EA6-DF929625EA0E}">
        <p15:presenceInfo xmlns:p15="http://schemas.microsoft.com/office/powerpoint/2012/main" userId="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FFFF"/>
    <a:srgbClr val="D5D5E8"/>
    <a:srgbClr val="003399"/>
    <a:srgbClr val="333399"/>
    <a:srgbClr val="CCFFFF"/>
    <a:srgbClr val="FFCCFF"/>
    <a:srgbClr val="0074BF"/>
    <a:srgbClr val="A6E0E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84" autoAdjust="0"/>
    <p:restoredTop sz="93041" autoAdjust="0"/>
  </p:normalViewPr>
  <p:slideViewPr>
    <p:cSldViewPr>
      <p:cViewPr varScale="1">
        <p:scale>
          <a:sx n="113" d="100"/>
          <a:sy n="113" d="100"/>
        </p:scale>
        <p:origin x="1536" y="82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12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  <a:pPr>
                <a:defRPr/>
              </a:pPr>
              <a:t>2023/9/14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4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15A0F5-7F52-425D-BC2B-90515FF4A0A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983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15A0F5-7F52-425D-BC2B-90515FF4A0A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422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15A0F5-7F52-425D-BC2B-90515FF4A0A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844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15A0F5-7F52-425D-BC2B-90515FF4A0A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328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F230B3-3E47-498F-BC74-03D6AB091EB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99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994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17A2F-0857-4CF1-B6E0-0E2600C0B49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99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66" tIns="45933" rIns="91866" bIns="45933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307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616E1B-D57C-4DD9-8C78-E9F14A888E6F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54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7280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57D55E-601E-42E0-BB66-9B5472192D2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99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66" tIns="45933" rIns="91866" bIns="45933" anchor="t"/>
          <a:lstStyle/>
          <a:p>
            <a:pPr eaLnBrk="1" hangingPunct="1"/>
            <a:r>
              <a:rPr lang="en-US" altLang="zh-CN" dirty="0"/>
              <a:t>01001 (9)</a:t>
            </a:r>
          </a:p>
          <a:p>
            <a:pPr eaLnBrk="1" hangingPunct="1"/>
            <a:r>
              <a:rPr lang="en-US" altLang="zh-CN" dirty="0"/>
              <a:t>10110 (1</a:t>
            </a:r>
            <a:r>
              <a:rPr lang="en-US" altLang="zh-CN" dirty="0">
                <a:latin typeface="Arial" panose="020B0604020202020204" pitchFamily="34" charset="0"/>
              </a:rPr>
              <a:t>’</a:t>
            </a:r>
            <a:r>
              <a:rPr lang="en-US" altLang="zh-CN" dirty="0"/>
              <a:t>s c)</a:t>
            </a:r>
          </a:p>
          <a:p>
            <a:pPr eaLnBrk="1" hangingPunct="1"/>
            <a:r>
              <a:rPr lang="en-US" altLang="zh-CN" dirty="0"/>
              <a:t>+     1</a:t>
            </a:r>
          </a:p>
          <a:p>
            <a:pPr eaLnBrk="1" hangingPunct="1"/>
            <a:r>
              <a:rPr lang="en-US" altLang="zh-CN" dirty="0"/>
              <a:t>---------</a:t>
            </a:r>
          </a:p>
          <a:p>
            <a:pPr eaLnBrk="1" hangingPunct="1"/>
            <a:r>
              <a:rPr lang="en-US" altLang="zh-CN" dirty="0"/>
              <a:t>10111 (-9)</a:t>
            </a:r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Mathematically, 2^n - M</a:t>
            </a:r>
          </a:p>
        </p:txBody>
      </p:sp>
    </p:spTree>
    <p:extLst>
      <p:ext uri="{BB962C8B-B14F-4D97-AF65-F5344CB8AC3E}">
        <p14:creationId xmlns:p14="http://schemas.microsoft.com/office/powerpoint/2010/main" val="3172519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4BF60E-AC27-4D96-9AC1-3203DB0914B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99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marL="236538" indent="-236538" eaLnBrk="1" hangingPunct="1"/>
            <a:r>
              <a:rPr lang="en-US" altLang="zh-CN" dirty="0"/>
              <a:t>Sign-magnitude 2 + (-3): convert to subtraction based on sign bit</a:t>
            </a:r>
          </a:p>
          <a:p>
            <a:pPr marL="236538" indent="-236538" eaLnBrk="1" hangingPunct="1"/>
            <a:r>
              <a:rPr lang="en-US" altLang="zh-CN" dirty="0"/>
              <a:t>		111</a:t>
            </a:r>
          </a:p>
          <a:p>
            <a:pPr marL="236538" indent="-236538" eaLnBrk="1" hangingPunct="1"/>
            <a:r>
              <a:rPr lang="en-US" altLang="zh-CN" dirty="0"/>
              <a:t>  0 010	  010</a:t>
            </a:r>
          </a:p>
          <a:p>
            <a:pPr marL="236538" indent="-236538" eaLnBrk="1" hangingPunct="1"/>
            <a:r>
              <a:rPr lang="en-US" altLang="zh-CN" dirty="0"/>
              <a:t>+1 011	- 011</a:t>
            </a:r>
          </a:p>
          <a:p>
            <a:pPr marL="236538" indent="-236538" eaLnBrk="1" hangingPunct="1"/>
            <a:r>
              <a:rPr lang="en-US" altLang="zh-CN" dirty="0"/>
              <a:t>-----------	---------</a:t>
            </a:r>
          </a:p>
          <a:p>
            <a:pPr marL="236538" indent="-236538" eaLnBrk="1" hangingPunct="1"/>
            <a:r>
              <a:rPr lang="en-US" altLang="zh-CN" dirty="0"/>
              <a:t>		  111</a:t>
            </a:r>
          </a:p>
          <a:p>
            <a:pPr marL="236538" indent="-236538" eaLnBrk="1" hangingPunct="1"/>
            <a:r>
              <a:rPr lang="en-US" altLang="zh-CN" dirty="0"/>
              <a:t> result is really: 2 + (-3) + 8 (or 2^3 for last borrow) = 7</a:t>
            </a:r>
          </a:p>
          <a:p>
            <a:pPr marL="236538" indent="-236538" eaLnBrk="1" hangingPunct="1"/>
            <a:r>
              <a:rPr lang="en-US" altLang="zh-CN" dirty="0"/>
              <a:t>So we have to correct by subtracting from 8: 8 </a:t>
            </a:r>
            <a:r>
              <a:rPr lang="en-US" altLang="zh-CN" dirty="0">
                <a:latin typeface="Arial" panose="020B0604020202020204" pitchFamily="34" charset="0"/>
              </a:rPr>
              <a:t>–</a:t>
            </a:r>
            <a:r>
              <a:rPr lang="en-US" altLang="zh-CN" dirty="0"/>
              <a:t> 7 = 1 is correct magnitude</a:t>
            </a:r>
          </a:p>
          <a:p>
            <a:pPr marL="236538" indent="-236538" eaLnBrk="1" hangingPunct="1"/>
            <a:r>
              <a:rPr lang="en-US" altLang="zh-CN" dirty="0"/>
              <a:t>Hence we need to choose add vs subtract based on sign bit</a:t>
            </a:r>
          </a:p>
          <a:p>
            <a:pPr marL="236538" indent="-236538" eaLnBrk="1" hangingPunct="1"/>
            <a:r>
              <a:rPr lang="en-US" altLang="zh-CN" dirty="0"/>
              <a:t>Then we need to correct magnitude if a final borrow occurred</a:t>
            </a:r>
          </a:p>
          <a:p>
            <a:pPr marL="236538" indent="-236538" eaLnBrk="1" hangingPunct="1"/>
            <a:endParaRPr lang="en-US" altLang="zh-CN" dirty="0"/>
          </a:p>
          <a:p>
            <a:pPr marL="236538" indent="-236538" eaLnBrk="1" hangingPunct="1"/>
            <a:r>
              <a:rPr lang="en-US" altLang="zh-CN" dirty="0"/>
              <a:t>One</a:t>
            </a:r>
            <a:r>
              <a:rPr lang="en-US" altLang="zh-CN" dirty="0">
                <a:latin typeface="Arial" panose="020B0604020202020204" pitchFamily="34" charset="0"/>
              </a:rPr>
              <a:t>’</a:t>
            </a:r>
            <a:r>
              <a:rPr lang="en-US" altLang="zh-CN" dirty="0"/>
              <a:t>s complement:</a:t>
            </a:r>
          </a:p>
          <a:p>
            <a:pPr marL="236538" indent="-236538" eaLnBrk="1" hangingPunct="1"/>
            <a:r>
              <a:rPr lang="en-US" altLang="zh-CN" dirty="0"/>
              <a:t>If (N&gt;M) result should be positive with magnitude N-M</a:t>
            </a:r>
          </a:p>
          <a:p>
            <a:pPr marL="236538" indent="-236538" eaLnBrk="1" hangingPunct="1"/>
            <a:r>
              <a:rPr lang="en-US" altLang="zh-CN" dirty="0"/>
              <a:t>N + {M} = N + (2^n </a:t>
            </a:r>
            <a:r>
              <a:rPr lang="en-US" altLang="zh-CN" dirty="0">
                <a:latin typeface="Arial" panose="020B0604020202020204" pitchFamily="34" charset="0"/>
              </a:rPr>
              <a:t>–</a:t>
            </a:r>
            <a:r>
              <a:rPr lang="en-US" altLang="zh-CN" dirty="0"/>
              <a:t> 1 </a:t>
            </a:r>
            <a:r>
              <a:rPr lang="en-US" altLang="zh-CN" dirty="0">
                <a:latin typeface="Arial" panose="020B0604020202020204" pitchFamily="34" charset="0"/>
              </a:rPr>
              <a:t>–</a:t>
            </a:r>
            <a:r>
              <a:rPr lang="en-US" altLang="zh-CN" dirty="0"/>
              <a:t> M) = (2^n </a:t>
            </a:r>
            <a:r>
              <a:rPr lang="en-US" altLang="zh-CN" dirty="0">
                <a:latin typeface="Arial" panose="020B0604020202020204" pitchFamily="34" charset="0"/>
              </a:rPr>
              <a:t>–</a:t>
            </a:r>
            <a:r>
              <a:rPr lang="en-US" altLang="zh-CN" dirty="0"/>
              <a:t> 1) + (N </a:t>
            </a:r>
            <a:r>
              <a:rPr lang="en-US" altLang="zh-CN" dirty="0">
                <a:latin typeface="Arial" panose="020B0604020202020204" pitchFamily="34" charset="0"/>
              </a:rPr>
              <a:t>–</a:t>
            </a:r>
            <a:r>
              <a:rPr lang="en-US" altLang="zh-CN" dirty="0"/>
              <a:t> M)</a:t>
            </a:r>
          </a:p>
          <a:p>
            <a:pPr marL="236538" indent="-236538" eaLnBrk="1" hangingPunct="1"/>
            <a:r>
              <a:rPr lang="en-US" altLang="zh-CN" dirty="0"/>
              <a:t>So to get N-M we must subtract (2^n </a:t>
            </a:r>
            <a:r>
              <a:rPr lang="en-US" altLang="zh-CN" dirty="0">
                <a:latin typeface="Arial" panose="020B0604020202020204" pitchFamily="34" charset="0"/>
              </a:rPr>
              <a:t>–</a:t>
            </a:r>
            <a:r>
              <a:rPr lang="en-US" altLang="zh-CN" dirty="0"/>
              <a:t> 1) from result,</a:t>
            </a:r>
          </a:p>
          <a:p>
            <a:pPr marL="236538" indent="-236538" eaLnBrk="1" hangingPunct="1"/>
            <a:r>
              <a:rPr lang="en-US" altLang="zh-CN" dirty="0"/>
              <a:t>i.e. throw out the end-carry (2^n) and add one</a:t>
            </a:r>
          </a:p>
          <a:p>
            <a:pPr marL="236538" indent="-236538" eaLnBrk="1" hangingPunct="1"/>
            <a:r>
              <a:rPr lang="en-US" altLang="zh-CN" dirty="0"/>
              <a:t>(end-around carry correction step)</a:t>
            </a:r>
          </a:p>
          <a:p>
            <a:pPr marL="236538" indent="-236538" eaLnBrk="1" hangingPunct="1"/>
            <a:r>
              <a:rPr lang="en-US" altLang="zh-CN" dirty="0"/>
              <a:t>11 000 </a:t>
            </a:r>
          </a:p>
          <a:p>
            <a:pPr marL="236538" indent="-236538" eaLnBrk="1" hangingPunct="1"/>
            <a:r>
              <a:rPr lang="en-US" altLang="zh-CN" dirty="0"/>
              <a:t>  0 100</a:t>
            </a:r>
          </a:p>
          <a:p>
            <a:pPr marL="236538" indent="-236538" eaLnBrk="1" hangingPunct="1"/>
            <a:r>
              <a:rPr lang="en-US" altLang="zh-CN" dirty="0"/>
              <a:t>+1 100</a:t>
            </a:r>
          </a:p>
          <a:p>
            <a:pPr marL="236538" indent="-236538" eaLnBrk="1" hangingPunct="1"/>
            <a:r>
              <a:rPr lang="en-US" altLang="zh-CN" dirty="0"/>
              <a:t>----------</a:t>
            </a:r>
          </a:p>
          <a:p>
            <a:pPr marL="236538" indent="-236538" eaLnBrk="1" hangingPunct="1"/>
            <a:r>
              <a:rPr lang="en-US" altLang="zh-CN" dirty="0"/>
              <a:t> 10 000</a:t>
            </a:r>
          </a:p>
          <a:p>
            <a:pPr marL="236538" indent="-236538" eaLnBrk="1" hangingPunct="1"/>
            <a:r>
              <a:rPr lang="en-US" altLang="zh-CN" dirty="0"/>
              <a:t>(correction step)</a:t>
            </a:r>
          </a:p>
          <a:p>
            <a:pPr marL="236538" indent="-236538" eaLnBrk="1" hangingPunct="1"/>
            <a:r>
              <a:rPr lang="en-US" altLang="zh-CN" dirty="0"/>
              <a:t>       +1</a:t>
            </a:r>
          </a:p>
          <a:p>
            <a:pPr marL="236538" indent="-236538" eaLnBrk="1" hangingPunct="1"/>
            <a:r>
              <a:rPr lang="en-US" altLang="zh-CN" dirty="0"/>
              <a:t>  ---------</a:t>
            </a:r>
          </a:p>
          <a:p>
            <a:pPr marL="236538" indent="-236538" eaLnBrk="1" hangingPunct="1"/>
            <a:r>
              <a:rPr lang="en-US" altLang="zh-CN" dirty="0"/>
              <a:t>    0001</a:t>
            </a:r>
          </a:p>
          <a:p>
            <a:pPr marL="236538" indent="-236538" eaLnBrk="1" hangingPunct="1"/>
            <a:endParaRPr lang="en-US" altLang="zh-CN" dirty="0"/>
          </a:p>
          <a:p>
            <a:pPr marL="236538" indent="-236538" eaLnBrk="1" hangingPunct="1"/>
            <a:r>
              <a:rPr lang="en-US" altLang="zh-CN" dirty="0"/>
              <a:t>If (M&gt;N), e.g. 3 + (-4), result (M-N)</a:t>
            </a:r>
          </a:p>
          <a:p>
            <a:pPr marL="236538" indent="-236538" eaLnBrk="1" hangingPunct="1"/>
            <a:r>
              <a:rPr lang="en-US" altLang="zh-CN" dirty="0"/>
              <a:t>will be negative; expressed as 1</a:t>
            </a:r>
            <a:r>
              <a:rPr lang="en-US" altLang="zh-CN" dirty="0">
                <a:latin typeface="Arial" panose="020B0604020202020204" pitchFamily="34" charset="0"/>
              </a:rPr>
              <a:t>’</a:t>
            </a:r>
            <a:r>
              <a:rPr lang="en-US" altLang="zh-CN" dirty="0"/>
              <a:t>s</a:t>
            </a:r>
          </a:p>
          <a:p>
            <a:pPr marL="236538" indent="-236538" eaLnBrk="1" hangingPunct="1"/>
            <a:r>
              <a:rPr lang="en-US" altLang="zh-CN" dirty="0"/>
              <a:t>complement what we want is 2^n </a:t>
            </a:r>
            <a:r>
              <a:rPr lang="en-US" altLang="zh-CN" dirty="0">
                <a:latin typeface="Arial" panose="020B0604020202020204" pitchFamily="34" charset="0"/>
              </a:rPr>
              <a:t>–</a:t>
            </a:r>
            <a:r>
              <a:rPr lang="en-US" altLang="zh-CN" dirty="0"/>
              <a:t> 1 </a:t>
            </a:r>
            <a:r>
              <a:rPr lang="en-US" altLang="zh-CN" dirty="0">
                <a:latin typeface="Arial" panose="020B0604020202020204" pitchFamily="34" charset="0"/>
              </a:rPr>
              <a:t>–</a:t>
            </a:r>
            <a:r>
              <a:rPr lang="en-US" altLang="zh-CN" dirty="0"/>
              <a:t> (M </a:t>
            </a:r>
            <a:r>
              <a:rPr lang="en-US" altLang="zh-CN" dirty="0">
                <a:latin typeface="Arial" panose="020B0604020202020204" pitchFamily="34" charset="0"/>
              </a:rPr>
              <a:t>–</a:t>
            </a:r>
            <a:r>
              <a:rPr lang="en-US" altLang="zh-CN" dirty="0"/>
              <a:t> N) = N </a:t>
            </a:r>
            <a:r>
              <a:rPr lang="en-US" altLang="zh-CN" dirty="0">
                <a:latin typeface="Arial" panose="020B0604020202020204" pitchFamily="34" charset="0"/>
              </a:rPr>
              <a:t>–</a:t>
            </a:r>
            <a:r>
              <a:rPr lang="en-US" altLang="zh-CN" dirty="0"/>
              <a:t> M + 2^n </a:t>
            </a:r>
            <a:r>
              <a:rPr lang="en-US" altLang="zh-CN" dirty="0">
                <a:latin typeface="Arial" panose="020B0604020202020204" pitchFamily="34" charset="0"/>
              </a:rPr>
              <a:t>–</a:t>
            </a:r>
            <a:r>
              <a:rPr lang="en-US" altLang="zh-CN" dirty="0"/>
              <a:t> 1</a:t>
            </a:r>
          </a:p>
          <a:p>
            <a:pPr marL="236538" indent="-236538" eaLnBrk="1" hangingPunct="1"/>
            <a:r>
              <a:rPr lang="en-US" altLang="zh-CN" dirty="0"/>
              <a:t>Just as above, this is what we get.</a:t>
            </a:r>
          </a:p>
          <a:p>
            <a:pPr marL="236538" indent="-236538" eaLnBrk="1" hangingPunct="1"/>
            <a:r>
              <a:rPr lang="en-US" altLang="zh-CN" dirty="0"/>
              <a:t>  0011</a:t>
            </a:r>
          </a:p>
          <a:p>
            <a:pPr marL="236538" indent="-236538" eaLnBrk="1" hangingPunct="1"/>
            <a:r>
              <a:rPr lang="en-US" altLang="zh-CN" dirty="0"/>
              <a:t>+1011</a:t>
            </a:r>
          </a:p>
          <a:p>
            <a:pPr marL="236538" indent="-236538" eaLnBrk="1" hangingPunct="1"/>
            <a:r>
              <a:rPr lang="en-US" altLang="zh-CN" dirty="0"/>
              <a:t>---------</a:t>
            </a:r>
          </a:p>
          <a:p>
            <a:pPr marL="236538" indent="-236538" eaLnBrk="1" hangingPunct="1"/>
            <a:r>
              <a:rPr lang="en-US" altLang="zh-CN" dirty="0"/>
              <a:t>  1110  =&gt; this is one</a:t>
            </a:r>
            <a:r>
              <a:rPr lang="en-US" altLang="zh-CN" dirty="0">
                <a:latin typeface="Arial" panose="020B0604020202020204" pitchFamily="34" charset="0"/>
              </a:rPr>
              <a:t>’</a:t>
            </a:r>
            <a:r>
              <a:rPr lang="en-US" altLang="zh-CN" dirty="0"/>
              <a:t>s complement of 1, or -1</a:t>
            </a:r>
          </a:p>
          <a:p>
            <a:pPr marL="236538" indent="-236538" eaLnBrk="1" hangingPunct="1"/>
            <a:endParaRPr lang="en-US" altLang="zh-CN" dirty="0"/>
          </a:p>
          <a:p>
            <a:pPr marL="236538" indent="-236538" eaLnBrk="1" hangingPunct="1"/>
            <a:r>
              <a:rPr lang="en-US" altLang="zh-CN" dirty="0"/>
              <a:t>Hence no correction step is needed, since there was no final</a:t>
            </a:r>
          </a:p>
          <a:p>
            <a:pPr marL="236538" indent="-236538" eaLnBrk="1" hangingPunct="1"/>
            <a:r>
              <a:rPr lang="en-US" altLang="zh-CN" dirty="0"/>
              <a:t>Borrow.</a:t>
            </a:r>
          </a:p>
        </p:txBody>
      </p:sp>
    </p:spTree>
    <p:extLst>
      <p:ext uri="{BB962C8B-B14F-4D97-AF65-F5344CB8AC3E}">
        <p14:creationId xmlns:p14="http://schemas.microsoft.com/office/powerpoint/2010/main" val="358312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8B6F6-CCEB-404D-9A26-48D127ED9A6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99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372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8E1B63-0FED-420B-B172-14855BC002E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99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66" tIns="45933" rIns="91866" bIns="45933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168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10B43C-245C-4B23-80F9-A7D4CDDB31B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99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66" tIns="45933" rIns="91866" bIns="45933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5571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63F48-8F88-464E-AE29-BC832EBD47A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99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66" tIns="45933" rIns="91866" bIns="45933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084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7B55C2-A098-4099-9A70-A35F3B250AB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99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985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8A5DC1-31E3-43FB-A005-220E02C2FFB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99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863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8D6E88-97AC-4958-AE60-A005D94128C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99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826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8B6F6-CCEB-404D-9A26-48D127ED9A6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99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191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21" tIns="48211" rIns="96421" bIns="48211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2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223BC7-86D1-4EFB-A5D9-421E9600DC7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20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8813"/>
          </a:xfrm>
          <a:noFill/>
        </p:spPr>
        <p:txBody>
          <a:bodyPr lIns="96421" tIns="48211" rIns="96421" bIns="48211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901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1A2575-2F7C-4B91-B73E-AC03E3868E6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99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14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21" tIns="48211" rIns="96421" bIns="48211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2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295E44-915F-49B9-8D15-9669738E2B9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20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8813"/>
          </a:xfrm>
          <a:noFill/>
        </p:spPr>
        <p:txBody>
          <a:bodyPr lIns="96421" tIns="48211" rIns="96421" bIns="48211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411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21" tIns="48211" rIns="96421" bIns="48211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2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16D244-D28E-4EA4-9D40-C2F63A782C4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20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solidFill>
            <a:srgbClr val="FFFFFF"/>
          </a:solidFill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88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421" tIns="48211" rIns="96421" bIns="48211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580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15A0F5-7F52-425D-BC2B-90515FF4A0A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828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15A0F5-7F52-425D-BC2B-90515FF4A0A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445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2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73949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1" y="76201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107950" y="908050"/>
            <a:ext cx="8928100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6F37AE24-3830-4517-9653-6328518F98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504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2023/9/14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9974FBB4-4567-4F85-B958-29342F6C74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 dirty="0">
                <a:solidFill>
                  <a:srgbClr val="000000"/>
                </a:solidFill>
              </a:rPr>
              <a:t>Hong An @CS of USTC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10CA8C79-FE15-45BB-8EC0-946A163426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0192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C7C778B1-98BA-497F-9A6F-8CA973C8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1438"/>
            <a:ext cx="8911084" cy="76517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B33E05BD-7534-4C38-B833-50EECCD0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1075"/>
            <a:ext cx="8911084" cy="5481638"/>
          </a:xfrm>
        </p:spPr>
        <p:txBody>
          <a:bodyPr/>
          <a:lstStyle>
            <a:lvl1pPr>
              <a:spcBef>
                <a:spcPts val="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spcBef>
                <a:spcPts val="0"/>
              </a:spcBef>
              <a:defRPr sz="2000" b="1">
                <a:latin typeface="Courier"/>
                <a:ea typeface="仿宋" panose="02010609060101010101" pitchFamily="49" charset="-122"/>
              </a:defRPr>
            </a:lvl2pPr>
            <a:lvl3pPr>
              <a:spcBef>
                <a:spcPts val="0"/>
              </a:spcBef>
              <a:defRPr sz="1800" b="1">
                <a:latin typeface="Corbel" panose="020B0503020204020204" pitchFamily="34" charset="0"/>
                <a:ea typeface="楷体" panose="02010609060101010101" pitchFamily="49" charset="-122"/>
              </a:defRPr>
            </a:lvl3pPr>
            <a:lvl4pPr>
              <a:spcBef>
                <a:spcPts val="0"/>
              </a:spcBef>
              <a:defRPr>
                <a:latin typeface="Courier"/>
                <a:ea typeface="黑体" panose="02010609060101010101" pitchFamily="49" charset="-122"/>
              </a:defRPr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3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021595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22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62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98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50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95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9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7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45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21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69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63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1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fld id="{E6AC41E2-6E75-4510-A384-33CD3C7209CD}" type="slidenum">
              <a:rPr lang="de-DE" altLang="zh-CN" smtClean="0"/>
              <a:pPr>
                <a:defRPr/>
              </a:pPr>
              <a:t>‹#›</a:t>
            </a:fld>
            <a:endParaRPr lang="en-GB" altLang="zh-CN"/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>
              <a:defRPr/>
            </a:pPr>
            <a:endParaRPr lang="zh-CN" altLang="en-US" sz="210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0854692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562DC8-51F0-4B31-8165-FC6E64A8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7026069-76C8-4EC1-8E30-F247E88D6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83934-C491-42A4-BFD4-814AB71EDDF7}" type="datetime1">
              <a:rPr lang="zh-CN" altLang="en-US" smtClean="0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0CB0C9-D739-430F-A8A1-9D745EFA89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D012B7-EEC4-4D8F-A0AE-0D024276F35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7289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230" y="71440"/>
            <a:ext cx="8937000" cy="693265"/>
          </a:xfrm>
        </p:spPr>
        <p:txBody>
          <a:bodyPr/>
          <a:lstStyle>
            <a:lvl1pPr>
              <a:defRPr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674A5966-FD59-47F0-9E48-1804628A517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71538"/>
            <a:ext cx="9144000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1350" dirty="0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1619E697-466F-4251-B063-B5E550B02AE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6201" y="6519689"/>
            <a:ext cx="2286000" cy="244475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277BFDFD-8577-41D1-8E74-4B873DE873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297001" y="6519689"/>
            <a:ext cx="2743200" cy="244475"/>
          </a:xfrm>
          <a:prstGeom prst="rect">
            <a:avLst/>
          </a:prstGeom>
          <a:ln/>
        </p:spPr>
        <p:txBody>
          <a:bodyPr anchor="ctr"/>
          <a:lstStyle>
            <a:lvl1pPr algn="r"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9477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9501" y="981075"/>
            <a:ext cx="8932729" cy="5481638"/>
          </a:xfrm>
          <a:prstGeom prst="rect">
            <a:avLst/>
          </a:prstGeom>
        </p:spPr>
        <p:txBody>
          <a:bodyPr/>
          <a:lstStyle>
            <a:lvl1pPr marL="257175" indent="-257175">
              <a:def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57213" indent="-214313">
              <a:buFont typeface="Wingdings" panose="05000000000000000000" pitchFamily="2" charset="2"/>
              <a:buChar char="u"/>
              <a:defRPr lang="zh-CN" altLang="en-US" sz="24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defRPr>
            </a:lvl2pPr>
            <a:lvl3pPr marL="685800" indent="0">
              <a:buFontTx/>
              <a:buNone/>
              <a:defRPr lang="zh-CN" altLang="en-US" sz="20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200150" indent="-171450">
              <a:defRPr lang="zh-CN" altLang="en-US" sz="1800" b="1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defRPr>
            </a:lvl4pPr>
            <a:lvl5pPr marL="1371600" indent="0">
              <a:buNone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57175" lvl="0" indent="-257175" algn="l" rtl="0" eaLnBrk="0" fontAlgn="base" hangingPunct="0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zh-CN" altLang="en-US" dirty="0"/>
              <a:t>单击此处编辑母版文本样式</a:t>
            </a:r>
          </a:p>
          <a:p>
            <a:pPr marL="557213" lvl="1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zh-CN" altLang="en-US" dirty="0"/>
              <a:t>第二级</a:t>
            </a:r>
          </a:p>
          <a:p>
            <a:pPr marL="900113" lvl="2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p"/>
            </a:pPr>
            <a:r>
              <a:rPr lang="zh-CN" altLang="en-US" dirty="0"/>
              <a:t>第三级</a:t>
            </a:r>
          </a:p>
          <a:p>
            <a:pPr marL="1243013" lvl="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Tx/>
              <a:buChar char="○"/>
            </a:pPr>
            <a:r>
              <a:rPr lang="zh-CN" altLang="en-US" dirty="0"/>
              <a:t>第四级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CE9480B9-D82D-4307-93C9-E295E365B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0" y="71440"/>
            <a:ext cx="8937000" cy="693265"/>
          </a:xfrm>
        </p:spPr>
        <p:txBody>
          <a:bodyPr/>
          <a:lstStyle>
            <a:lvl1pPr>
              <a:defRPr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75F6065B-1442-4E38-A8F8-55A8411C04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6201" y="6519689"/>
            <a:ext cx="2286000" cy="244475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1BFB2316-1170-4441-ACF1-7790206524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297001" y="6519689"/>
            <a:ext cx="2743200" cy="244475"/>
          </a:xfrm>
          <a:prstGeom prst="rect">
            <a:avLst/>
          </a:prstGeom>
          <a:ln/>
        </p:spPr>
        <p:txBody>
          <a:bodyPr anchor="ctr"/>
          <a:lstStyle>
            <a:lvl1pPr algn="r"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3755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9501" y="981075"/>
            <a:ext cx="4401000" cy="5481638"/>
          </a:xfrm>
          <a:prstGeom prst="rect">
            <a:avLst/>
          </a:prstGeom>
        </p:spPr>
        <p:txBody>
          <a:bodyPr/>
          <a:lstStyle>
            <a:lvl1pPr marL="257175" indent="-257175">
              <a:defRPr lang="zh-CN" altLang="en-US" sz="18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57213" indent="-214313">
              <a:defRPr lang="zh-CN" altLang="en-US" sz="1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defRPr>
            </a:lvl2pPr>
            <a:lvl3pPr marL="942975" indent="-257175">
              <a:defRPr lang="zh-CN" altLang="en-US" sz="15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200150" indent="-171450">
              <a:defRPr lang="zh-CN" altLang="en-US" sz="1350" b="1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defRPr>
            </a:lvl4pPr>
            <a:lvl5pPr marL="1371600" indent="0">
              <a:buNone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57175" lvl="0" indent="-257175" algn="l" rtl="0" eaLnBrk="0" fontAlgn="base" hangingPunct="0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zh-CN" altLang="en-US" dirty="0"/>
              <a:t>单击此处编辑母版文本样式</a:t>
            </a:r>
          </a:p>
          <a:p>
            <a:pPr marL="557213" lvl="1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zh-CN" altLang="en-US" dirty="0"/>
              <a:t>第二级</a:t>
            </a:r>
          </a:p>
          <a:p>
            <a:pPr marL="900113" lvl="2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p"/>
            </a:pPr>
            <a:r>
              <a:rPr lang="zh-CN" altLang="en-US" dirty="0"/>
              <a:t>第三级</a:t>
            </a:r>
          </a:p>
          <a:p>
            <a:pPr marL="1243013" lvl="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Tx/>
              <a:buChar char="○"/>
            </a:pPr>
            <a:r>
              <a:rPr lang="zh-CN" altLang="en-US" dirty="0"/>
              <a:t>第四级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CE9480B9-D82D-4307-93C9-E295E365B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0" y="71440"/>
            <a:ext cx="8937000" cy="693265"/>
          </a:xfrm>
        </p:spPr>
        <p:txBody>
          <a:bodyPr/>
          <a:lstStyle>
            <a:lvl1pPr>
              <a:defRPr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75F6065B-1442-4E38-A8F8-55A8411C04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6201" y="6519689"/>
            <a:ext cx="2286000" cy="244475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1BFB2316-1170-4441-ACF1-7790206524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297001" y="6519689"/>
            <a:ext cx="2743200" cy="244475"/>
          </a:xfrm>
          <a:prstGeom prst="rect">
            <a:avLst/>
          </a:prstGeom>
          <a:ln/>
        </p:spPr>
        <p:txBody>
          <a:bodyPr anchor="ctr"/>
          <a:lstStyle>
            <a:lvl1pPr algn="r"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D3D864D6-D7A5-4F54-97F4-B7D181522D6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21230" y="981075"/>
            <a:ext cx="4401000" cy="5481638"/>
          </a:xfrm>
          <a:prstGeom prst="rect">
            <a:avLst/>
          </a:prstGeom>
        </p:spPr>
        <p:txBody>
          <a:bodyPr/>
          <a:lstStyle>
            <a:lvl1pPr marL="257175" indent="-257175">
              <a:defRPr lang="zh-CN" altLang="en-US" sz="18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57213" indent="-214313">
              <a:defRPr lang="zh-CN" altLang="en-US" sz="1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defRPr>
            </a:lvl2pPr>
            <a:lvl3pPr marL="942975" indent="-257175">
              <a:defRPr lang="zh-CN" altLang="en-US" sz="15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200150" indent="-171450">
              <a:defRPr lang="zh-CN" altLang="en-US" sz="1350" b="1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defRPr>
            </a:lvl4pPr>
            <a:lvl5pPr marL="1371600" indent="0">
              <a:buNone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57175" lvl="0" indent="-257175" algn="l" rtl="0" eaLnBrk="0" fontAlgn="base" hangingPunct="0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zh-CN" altLang="en-US" dirty="0"/>
              <a:t>单击此处编辑母版文本样式</a:t>
            </a:r>
          </a:p>
          <a:p>
            <a:pPr marL="557213" lvl="1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zh-CN" altLang="en-US" dirty="0"/>
              <a:t>第二级</a:t>
            </a:r>
          </a:p>
          <a:p>
            <a:pPr marL="900113" lvl="2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p"/>
            </a:pPr>
            <a:r>
              <a:rPr lang="zh-CN" altLang="en-US" dirty="0"/>
              <a:t>第三级</a:t>
            </a:r>
          </a:p>
          <a:p>
            <a:pPr marL="1243013" lvl="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Tx/>
              <a:buChar char="○"/>
            </a:pPr>
            <a:r>
              <a:rPr lang="zh-CN" altLang="en-US" dirty="0"/>
              <a:t>第四级</a:t>
            </a:r>
          </a:p>
        </p:txBody>
      </p:sp>
    </p:spTree>
    <p:extLst>
      <p:ext uri="{BB962C8B-B14F-4D97-AF65-F5344CB8AC3E}">
        <p14:creationId xmlns:p14="http://schemas.microsoft.com/office/powerpoint/2010/main" val="350634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98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>
            <a:extLst>
              <a:ext uri="{FF2B5EF4-FFF2-40B4-BE49-F238E27FC236}">
                <a16:creationId xmlns:a16="http://schemas.microsoft.com/office/drawing/2014/main" id="{AC124CDC-84B7-4040-AAD0-E54F0318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0" y="71440"/>
            <a:ext cx="8937000" cy="693265"/>
          </a:xfrm>
        </p:spPr>
        <p:txBody>
          <a:bodyPr/>
          <a:lstStyle>
            <a:lvl1pPr>
              <a:defRPr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62204743-41C1-4768-8797-31B0E2E721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6201" y="6519689"/>
            <a:ext cx="2286000" cy="244475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A851344-638D-44CB-ABE8-F713AF079A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297001" y="6519689"/>
            <a:ext cx="2743200" cy="244475"/>
          </a:xfrm>
          <a:prstGeom prst="rect">
            <a:avLst/>
          </a:prstGeom>
          <a:ln/>
        </p:spPr>
        <p:txBody>
          <a:bodyPr anchor="ctr"/>
          <a:lstStyle>
            <a:lvl1pPr algn="r"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10330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联机映像占位符 2"/>
          <p:cNvSpPr>
            <a:spLocks noGrp="1"/>
          </p:cNvSpPr>
          <p:nvPr>
            <p:ph type="clipArt" sz="half" idx="1"/>
          </p:nvPr>
        </p:nvSpPr>
        <p:spPr>
          <a:xfrm>
            <a:off x="76201" y="981075"/>
            <a:ext cx="4401000" cy="5481638"/>
          </a:xfrm>
          <a:prstGeom prst="rect">
            <a:avLst/>
          </a:prstGeom>
        </p:spPr>
        <p:txBody>
          <a:bodyPr/>
          <a:lstStyle>
            <a:lvl1pPr>
              <a:defRPr lang="zh-CN" altLang="en-US" sz="1800" b="1" noProof="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F759A3B8-9CF3-4CA4-A641-A7FF0750A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71440"/>
            <a:ext cx="8937000" cy="693265"/>
          </a:xfrm>
        </p:spPr>
        <p:txBody>
          <a:bodyPr/>
          <a:lstStyle>
            <a:lvl1pPr>
              <a:defRPr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727F92DC-2807-4B5B-9811-FD67307E38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6201" y="6519689"/>
            <a:ext cx="2286000" cy="244475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578A4AB3-86A1-48A4-A104-34E0DC7FA8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297001" y="6519689"/>
            <a:ext cx="2743200" cy="244475"/>
          </a:xfrm>
          <a:prstGeom prst="rect">
            <a:avLst/>
          </a:prstGeom>
          <a:ln/>
        </p:spPr>
        <p:txBody>
          <a:bodyPr anchor="ctr"/>
          <a:lstStyle>
            <a:lvl1pPr algn="r"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7B39E977-1288-40DF-A678-D0D4E89633D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621230" y="981075"/>
            <a:ext cx="4401000" cy="5481638"/>
          </a:xfrm>
          <a:prstGeom prst="rect">
            <a:avLst/>
          </a:prstGeom>
        </p:spPr>
        <p:txBody>
          <a:bodyPr/>
          <a:lstStyle>
            <a:lvl1pPr marL="257175" indent="-257175">
              <a:defRPr lang="zh-CN" altLang="en-US" sz="1800" b="1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57213" indent="-214313">
              <a:defRPr lang="zh-CN" altLang="en-US" sz="1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defRPr>
            </a:lvl2pPr>
            <a:lvl3pPr marL="942975" indent="-257175">
              <a:defRPr lang="zh-CN" altLang="en-US" sz="15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200150" indent="-171450">
              <a:defRPr lang="zh-CN" altLang="en-US" sz="1350" b="1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defRPr>
            </a:lvl4pPr>
            <a:lvl5pPr marL="1371600" indent="0">
              <a:buNone/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257175" lvl="0" indent="-257175" algn="l" rtl="0" eaLnBrk="0" fontAlgn="base" hangingPunct="0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zh-CN" altLang="en-US" dirty="0"/>
              <a:t>单击此处编辑母版文本样式</a:t>
            </a:r>
          </a:p>
          <a:p>
            <a:pPr marL="557213" lvl="1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zh-CN" altLang="en-US" dirty="0"/>
              <a:t>第二级</a:t>
            </a:r>
          </a:p>
          <a:p>
            <a:pPr marL="900113" lvl="2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p"/>
            </a:pPr>
            <a:r>
              <a:rPr lang="zh-CN" altLang="en-US" dirty="0"/>
              <a:t>第三级</a:t>
            </a:r>
          </a:p>
          <a:p>
            <a:pPr marL="1243013" lvl="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Tx/>
              <a:buChar char="○"/>
            </a:pPr>
            <a:r>
              <a:rPr lang="zh-CN" altLang="en-US" dirty="0"/>
              <a:t>第四级</a:t>
            </a:r>
          </a:p>
        </p:txBody>
      </p:sp>
    </p:spTree>
    <p:extLst>
      <p:ext uri="{BB962C8B-B14F-4D97-AF65-F5344CB8AC3E}">
        <p14:creationId xmlns:p14="http://schemas.microsoft.com/office/powerpoint/2010/main" val="2560809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6913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800100" indent="-342900">
              <a:buFont typeface="Wingdings" panose="05000000000000000000" pitchFamily="2" charset="2"/>
              <a:buChar char="l"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12651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210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4B3A298-1389-4E90-BD16-9030D8843986}"/>
              </a:ext>
            </a:extLst>
          </p:cNvPr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205"/>
            <a:ext cx="9144000" cy="84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7902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1" y="76201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>
              <a:defRPr/>
            </a:pPr>
            <a:endParaRPr lang="zh-CN" altLang="en-US" sz="280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6F37AE24-3830-4517-9653-6328518F98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504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  <a:pPr>
                <a:defRPr/>
              </a:pPr>
              <a:t>2023/9/14</a:t>
            </a:fld>
            <a:endParaRPr lang="en-US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9974FBB4-4567-4F85-B958-29342F6C74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 dirty="0"/>
              <a:t>Hong An @CS of USTC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10CA8C79-FE15-45BB-8EC0-946A163426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0192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C7C778B1-98BA-497F-9A6F-8CA973C8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1438"/>
            <a:ext cx="8911084" cy="76517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B33E05BD-7534-4C38-B833-50EECCD0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1075"/>
            <a:ext cx="8911084" cy="5481638"/>
          </a:xfrm>
        </p:spPr>
        <p:txBody>
          <a:bodyPr/>
          <a:lstStyle>
            <a:lvl1pPr>
              <a:spcBef>
                <a:spcPts val="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800100" indent="-342900">
              <a:spcBef>
                <a:spcPts val="0"/>
              </a:spcBef>
              <a:buFont typeface="Wingdings" panose="05000000000000000000" pitchFamily="2" charset="2"/>
              <a:buChar char="l"/>
              <a:defRPr sz="2000" b="1">
                <a:latin typeface="Courier"/>
                <a:ea typeface="仿宋" panose="02010609060101010101" pitchFamily="49" charset="-122"/>
              </a:defRPr>
            </a:lvl2pPr>
            <a:lvl3pPr>
              <a:spcBef>
                <a:spcPts val="0"/>
              </a:spcBef>
              <a:defRPr sz="1800" b="1">
                <a:latin typeface="Corbel" panose="020B0503020204020204" pitchFamily="34" charset="0"/>
                <a:ea typeface="楷体" panose="02010609060101010101" pitchFamily="49" charset="-122"/>
              </a:defRPr>
            </a:lvl3pPr>
            <a:lvl4pPr>
              <a:spcBef>
                <a:spcPts val="0"/>
              </a:spcBef>
              <a:defRPr>
                <a:latin typeface="Courier"/>
                <a:ea typeface="黑体" panose="02010609060101010101" pitchFamily="49" charset="-122"/>
              </a:defRPr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3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092573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311613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/>
              <a:pPr/>
              <a:t>2023/9/14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37E1945-FFBA-4DBC-BCD2-460A58B72D28}"/>
              </a:ext>
            </a:extLst>
          </p:cNvPr>
          <p:cNvSpPr/>
          <p:nvPr userDrawn="1"/>
        </p:nvSpPr>
        <p:spPr bwMode="auto">
          <a:xfrm>
            <a:off x="0" y="0"/>
            <a:ext cx="9144000" cy="1412776"/>
          </a:xfrm>
          <a:prstGeom prst="rect">
            <a:avLst/>
          </a:prstGeom>
          <a:solidFill>
            <a:srgbClr val="E8E8EA"/>
          </a:solidFill>
          <a:ln w="9525" cap="flat" cmpd="sng" algn="ctr">
            <a:solidFill>
              <a:srgbClr val="E8E8E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35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D8A826B-E165-44B2-9D7F-0447D847A34F}"/>
              </a:ext>
            </a:extLst>
          </p:cNvPr>
          <p:cNvSpPr txBox="1"/>
          <p:nvPr userDrawn="1"/>
        </p:nvSpPr>
        <p:spPr>
          <a:xfrm>
            <a:off x="3006860" y="5013176"/>
            <a:ext cx="324261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2021.8.27</a:t>
            </a:r>
          </a:p>
          <a:p>
            <a:pPr algn="ctr"/>
            <a:endParaRPr lang="en-US" altLang="zh-CN" sz="1050" b="1" dirty="0">
              <a:solidFill>
                <a:schemeClr val="tx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2400" b="1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2400" b="1" dirty="0">
              <a:solidFill>
                <a:schemeClr val="tx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en-US" altLang="zh-CN" dirty="0">
                <a:solidFill>
                  <a:schemeClr val="tx2"/>
                </a:solidFill>
                <a:ea typeface="华文新魏" panose="02010800040101010101" pitchFamily="2" charset="-122"/>
              </a:rPr>
              <a:t>School of Computer Science and Technology</a:t>
            </a:r>
            <a:endParaRPr lang="zh-CN" altLang="en-US" dirty="0">
              <a:solidFill>
                <a:schemeClr val="tx2"/>
              </a:solidFill>
              <a:ea typeface="华文新魏" panose="0201080004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6CEFCF2-DC6A-4CB5-9B88-DB3E4167DF1D}"/>
              </a:ext>
            </a:extLst>
          </p:cNvPr>
          <p:cNvSpPr txBox="1"/>
          <p:nvPr userDrawn="1"/>
        </p:nvSpPr>
        <p:spPr>
          <a:xfrm>
            <a:off x="5029201" y="260190"/>
            <a:ext cx="4036142" cy="864440"/>
          </a:xfrm>
          <a:prstGeom prst="rect">
            <a:avLst/>
          </a:prstGeom>
          <a:solidFill>
            <a:srgbClr val="E8E8EA"/>
          </a:solidFill>
        </p:spPr>
        <p:txBody>
          <a:bodyPr wrap="square" tIns="0" bIns="216000" rtlCol="0" anchor="t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Computer Science</a:t>
            </a:r>
            <a:endParaRPr lang="en-US" altLang="zh-CN" sz="33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Cambridge IGCSE&amp;AL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31AEC47-4B0D-435E-A2A3-7FCD168B6D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id="{877CE82F-C021-4DC9-B9E6-9EBEA268ADAD}"/>
              </a:ext>
            </a:extLst>
          </p:cNvPr>
          <p:cNvSpPr txBox="1">
            <a:spLocks/>
          </p:cNvSpPr>
          <p:nvPr userDrawn="1"/>
        </p:nvSpPr>
        <p:spPr>
          <a:xfrm>
            <a:off x="56170" y="1846691"/>
            <a:ext cx="9143999" cy="2520280"/>
          </a:xfrm>
          <a:prstGeom prst="rect">
            <a:avLst/>
          </a:prstGeom>
          <a:effectLst>
            <a:reflection stA="63000" endPos="15000" dist="381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 Information </a:t>
            </a:r>
            <a:r>
              <a:rPr lang="en-US" altLang="zh-CN" sz="33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Represetation</a:t>
            </a:r>
            <a:endParaRPr lang="en-US" altLang="zh-CN" sz="3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3000" dirty="0">
                <a:latin typeface="隶书" panose="02010509060101010101" pitchFamily="49" charset="-122"/>
                <a:ea typeface="隶书" panose="02010509060101010101" pitchFamily="49" charset="-122"/>
              </a:rPr>
              <a:t>安 虹</a:t>
            </a:r>
            <a:br>
              <a:rPr lang="en-US" altLang="zh-CN" sz="2325" dirty="0">
                <a:latin typeface="+mn-lt"/>
                <a:ea typeface="幼圆" panose="02010509060101010101" pitchFamily="49" charset="-122"/>
              </a:rPr>
            </a:br>
            <a:r>
              <a:rPr lang="en-US" altLang="zh-CN" sz="23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幼圆" panose="02010509060101010101" pitchFamily="49" charset="-122"/>
              </a:rPr>
              <a:t>han@ustc.edu.cn</a:t>
            </a:r>
            <a:endParaRPr lang="zh-CN" altLang="en-US" sz="23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幼圆" panose="02010509060101010101" pitchFamily="49" charset="-122"/>
              <a:cs typeface="Verdana" panose="020B0604030504040204" pitchFamily="34" charset="0"/>
            </a:endParaRPr>
          </a:p>
        </p:txBody>
      </p:sp>
      <p:pic>
        <p:nvPicPr>
          <p:cNvPr id="18434" name="Picture 2" descr="https://gimg2.baidu.com/image_search/src=http%3A%2F%2Fm.edu84.com%2Fschool%2Fresource%2F62cdb%2F127260_4b8f41.jpeg&amp;refer=http%3A%2F%2Fm.edu84.com&amp;app=2002&amp;size=f9999,10000&amp;q=a80&amp;n=0&amp;g=0n&amp;fmt=jpeg?sec=1632606864&amp;t=98f151a726da054337522991562acf3c">
            <a:extLst>
              <a:ext uri="{FF2B5EF4-FFF2-40B4-BE49-F238E27FC236}">
                <a16:creationId xmlns:a16="http://schemas.microsoft.com/office/drawing/2014/main" id="{44D5B0E7-0032-4819-B188-64FB7B7AD9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0" y="93838"/>
            <a:ext cx="1006220" cy="134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310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E2209D-5CC3-43BB-8628-12141A8F7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7F2ACE-0710-4482-A5CC-55DAC01368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6201" y="6519689"/>
            <a:ext cx="2286000" cy="244475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E32198-EE13-406F-83BB-5FDFC7E188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297001" y="6519689"/>
            <a:ext cx="2743200" cy="244475"/>
          </a:xfrm>
          <a:prstGeom prst="rect">
            <a:avLst/>
          </a:prstGeom>
          <a:ln/>
        </p:spPr>
        <p:txBody>
          <a:bodyPr anchor="ctr"/>
          <a:lstStyle>
            <a:lvl1pPr algn="r"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69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345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>
              <a:defRPr/>
            </a:pPr>
            <a:endParaRPr lang="zh-CN" altLang="en-US" sz="2100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B1BE0194-9F3B-4858-801D-64301E737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0" y="71440"/>
            <a:ext cx="8937000" cy="693265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zh-CN" altLang="en-US" sz="2100" b="1" kern="1200" dirty="0">
                <a:solidFill>
                  <a:srgbClr val="0152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F63F3AA3-229E-474E-A33A-4DA42C7B4A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201" y="764704"/>
            <a:ext cx="8964000" cy="569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0075" indent="-257175" algn="l" rtl="0" fontAlgn="base">
              <a:spcBef>
                <a:spcPct val="0"/>
              </a:spcBef>
              <a:spcAft>
                <a:spcPct val="0"/>
              </a:spcAft>
              <a:defRPr lang="zh-CN" altLang="en-US" sz="1800" b="1" kern="1200" dirty="0">
                <a:solidFill>
                  <a:srgbClr val="0152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>
              <a:defRPr lang="zh-CN" altLang="en-US" sz="1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defRPr>
            </a:lvl2pPr>
            <a:lvl3pPr>
              <a:defRPr lang="zh-CN" altLang="en-US" sz="15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>
              <a:defRPr lang="zh-CN" altLang="en-US" sz="1350" b="1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defRPr>
            </a:lvl4pPr>
          </a:lstStyle>
          <a:p>
            <a:pPr marL="257175" lvl="0" indent="-257175" algn="l" rtl="0" eaLnBrk="0" fontAlgn="base" hangingPunct="0">
              <a:spcBef>
                <a:spcPts val="45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zh-CN" altLang="en-US" dirty="0"/>
              <a:t>单击此处编辑母版文本样式</a:t>
            </a:r>
          </a:p>
          <a:p>
            <a:pPr marL="557213" lvl="1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zh-CN" altLang="en-US" dirty="0"/>
              <a:t>第二级</a:t>
            </a:r>
          </a:p>
          <a:p>
            <a:pPr marL="900113" lvl="2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p"/>
            </a:pPr>
            <a:r>
              <a:rPr lang="zh-CN" altLang="en-US" dirty="0"/>
              <a:t>第三级</a:t>
            </a:r>
          </a:p>
          <a:p>
            <a:pPr marL="1243013" lvl="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Tx/>
              <a:buChar char="○"/>
            </a:pPr>
            <a:r>
              <a:rPr lang="zh-CN" altLang="en-US" dirty="0"/>
              <a:t>第四级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01C4B9A9-727C-43A1-97AB-25BB5AD44F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6201" y="6519689"/>
            <a:ext cx="2286000" cy="244475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D2D8813-C09F-49D9-A633-DBB3E5B1B9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297001" y="6519689"/>
            <a:ext cx="2743200" cy="244475"/>
          </a:xfrm>
          <a:prstGeom prst="rect">
            <a:avLst/>
          </a:prstGeom>
          <a:ln/>
        </p:spPr>
        <p:txBody>
          <a:bodyPr anchor="ctr"/>
          <a:lstStyle>
            <a:lvl1pPr algn="r"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3323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8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6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2023/9/14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76" r:id="rId12"/>
    <p:sldLayoutId id="214748388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2023/9/14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662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6201" y="71439"/>
            <a:ext cx="8964000" cy="69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 userDrawn="1"/>
        </p:nvSpPr>
        <p:spPr bwMode="auto">
          <a:xfrm>
            <a:off x="0" y="871538"/>
            <a:ext cx="9144000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1350" dirty="0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07DDAAD7-3223-4A6B-B091-7CC0C8795A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6201" y="6519689"/>
            <a:ext cx="2286000" cy="244475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2023/9/14</a:t>
            </a:fld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96F08C40-E7FF-4F5A-B311-AEFECB5081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297001" y="6519689"/>
            <a:ext cx="2743200" cy="244475"/>
          </a:xfrm>
          <a:prstGeom prst="rect">
            <a:avLst/>
          </a:prstGeom>
          <a:ln/>
        </p:spPr>
        <p:txBody>
          <a:bodyPr anchor="ctr"/>
          <a:lstStyle>
            <a:lvl1pPr algn="r"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EBD29C5E-4B70-4352-960B-06B866225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20" y="981074"/>
            <a:ext cx="8967981" cy="5429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marL="742950" lvl="1" indent="-285750" algn="l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dirty="0"/>
              <a:t>第二级</a:t>
            </a:r>
            <a:endParaRPr lang="en-US" altLang="zh-CN" dirty="0"/>
          </a:p>
          <a:p>
            <a:pPr marL="742950" lvl="1" indent="-285750" algn="l" rtl="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4799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zh-CN" altLang="en-US" sz="2800" b="1" dirty="0">
          <a:solidFill>
            <a:srgbClr val="003399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lang="zh-CN" altLang="en-US" sz="2400" b="1" dirty="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lang="zh-CN" altLang="en-US" sz="2000" b="1" dirty="0">
          <a:solidFill>
            <a:schemeClr val="tx1"/>
          </a:solidFill>
          <a:latin typeface="Courier"/>
          <a:ea typeface="仿宋" panose="02010609060101010101" pitchFamily="49" charset="-122"/>
        </a:defRPr>
      </a:lvl2pPr>
      <a:lvl3pPr marL="457200" indent="0" algn="l" rtl="0" eaLnBrk="0" fontAlgn="base" hangingPunct="0">
        <a:spcBef>
          <a:spcPct val="20000"/>
        </a:spcBef>
        <a:spcAft>
          <a:spcPct val="0"/>
        </a:spcAft>
        <a:buFontTx/>
        <a:buNone/>
        <a:defRPr lang="zh-CN" altLang="en-US" sz="2000" b="1" dirty="0">
          <a:solidFill>
            <a:schemeClr val="tx1"/>
          </a:solidFill>
          <a:latin typeface="宋体" pitchFamily="2" charset="-122"/>
          <a:ea typeface="宋体" pitchFamily="2" charset="-122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•"/>
        <a:defRPr lang="zh-CN" altLang="en-US" sz="1350" b="1" dirty="0">
          <a:solidFill>
            <a:schemeClr val="tx1"/>
          </a:solidFill>
          <a:latin typeface="华文仿宋" panose="02010600040101010101" pitchFamily="2" charset="-122"/>
          <a:ea typeface="华文仿宋" panose="02010600040101010101" pitchFamily="2" charset="-122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itchFamily="2" charset="-122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itchFamily="2" charset="-122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itchFamily="2" charset="-122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itchFamily="2" charset="-122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5496" y="2204864"/>
            <a:ext cx="9108504" cy="216024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2-1  </a:t>
            </a:r>
            <a:b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How do we represent information</a:t>
            </a:r>
            <a:br>
              <a:rPr lang="en-US" altLang="zh-CN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altLang="zh-CN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in a computer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39" y="404664"/>
            <a:ext cx="413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计算系统概论</a:t>
            </a:r>
            <a:r>
              <a:rPr lang="en-US" altLang="zh-CN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CS1002A.02</a:t>
            </a: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A4C871B-6998-4B57-B9E4-01FD18E86C68}"/>
              </a:ext>
            </a:extLst>
          </p:cNvPr>
          <p:cNvSpPr txBox="1"/>
          <p:nvPr/>
        </p:nvSpPr>
        <p:spPr>
          <a:xfrm>
            <a:off x="2408876" y="5118670"/>
            <a:ext cx="4326248" cy="1793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chemeClr val="bg2">
                    <a:lumMod val="1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  <a:cs typeface="Tahoma" panose="020B0604030504040204" pitchFamily="34" charset="0"/>
              </a:rPr>
              <a:t>苗付友</a:t>
            </a:r>
            <a:endParaRPr lang="en-US" altLang="zh-CN" sz="3200" b="1" baseline="0" dirty="0">
              <a:solidFill>
                <a:schemeClr val="bg2">
                  <a:lumMod val="1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mfy@ustc.edu.cn</a:t>
            </a:r>
            <a:br>
              <a:rPr lang="en-US" altLang="zh-CN" sz="1600" b="1" baseline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1600" b="1" baseline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</a:t>
            </a:r>
            <a:r>
              <a:rPr lang="en-US" altLang="zh-CN" sz="1600" b="1" baseline="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32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aseline="0" dirty="0">
                <a:solidFill>
                  <a:srgbClr val="1F497D"/>
                </a:solidFill>
                <a:latin typeface="Calibri"/>
                <a:ea typeface="华文新魏" panose="02010800040101010101" pitchFamily="2" charset="-122"/>
              </a:rPr>
              <a:t>School of Computer Science and Technology</a:t>
            </a:r>
            <a:endParaRPr lang="zh-CN" altLang="en-US" baseline="0" dirty="0">
              <a:solidFill>
                <a:srgbClr val="1F497D"/>
              </a:solidFill>
              <a:latin typeface="Calibri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日期占位符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5E5312-15D5-428E-9B74-EFAEC440A7EA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14A1DE-020B-45D6-915E-E68676BCBBCF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71438"/>
            <a:ext cx="9036496" cy="765175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N-type MOS Transistor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937332"/>
            <a:ext cx="8932697" cy="5481638"/>
          </a:xfrm>
        </p:spPr>
        <p:txBody>
          <a:bodyPr/>
          <a:lstStyle/>
          <a:p>
            <a:pPr marL="0" indent="0"/>
            <a:r>
              <a:rPr lang="en-US" altLang="zh-CN" dirty="0">
                <a:ea typeface="宋体" panose="02010600030101010101" pitchFamily="2" charset="-122"/>
              </a:rPr>
              <a:t>MOS = Metal Oxide Semiconductor</a:t>
            </a:r>
          </a:p>
          <a:p>
            <a:pPr marL="684213" lvl="1">
              <a:buFont typeface="Wingdings" panose="05000000000000000000" pitchFamily="2" charset="2"/>
              <a:buChar char="l"/>
            </a:pPr>
            <a:r>
              <a:rPr lang="en-US" altLang="zh-CN" dirty="0"/>
              <a:t>two types: N-type and P-type</a:t>
            </a:r>
          </a:p>
          <a:p>
            <a:pPr marL="0" indent="0"/>
            <a:r>
              <a:rPr lang="en-US" altLang="zh-CN" dirty="0">
                <a:solidFill>
                  <a:srgbClr val="FF3300"/>
                </a:solidFill>
                <a:ea typeface="宋体" panose="02010600030101010101" pitchFamily="2" charset="-122"/>
              </a:rPr>
              <a:t>N-type</a:t>
            </a:r>
          </a:p>
          <a:p>
            <a:pPr marL="684213" lvl="1">
              <a:buFont typeface="Wingdings" panose="05000000000000000000" pitchFamily="2" charset="2"/>
              <a:buChar char="l"/>
            </a:pPr>
            <a:r>
              <a:rPr lang="en-US" altLang="zh-CN" dirty="0"/>
              <a:t>when Gate has </a:t>
            </a:r>
            <a:r>
              <a:rPr lang="en-US" altLang="zh-CN" u="sng" dirty="0">
                <a:solidFill>
                  <a:srgbClr val="009900"/>
                </a:solidFill>
              </a:rPr>
              <a:t>positive</a:t>
            </a:r>
            <a:r>
              <a:rPr lang="en-US" altLang="zh-CN" dirty="0"/>
              <a:t> voltage,</a:t>
            </a:r>
            <a:br>
              <a:rPr lang="en-US" altLang="zh-CN" dirty="0"/>
            </a:br>
            <a:r>
              <a:rPr lang="en-US" altLang="zh-CN" dirty="0"/>
              <a:t>short circuit between #1 and #2</a:t>
            </a:r>
            <a:br>
              <a:rPr lang="en-US" altLang="zh-CN" dirty="0"/>
            </a:br>
            <a:r>
              <a:rPr lang="en-US" altLang="zh-CN" dirty="0"/>
              <a:t>(switch </a:t>
            </a:r>
            <a:r>
              <a:rPr lang="en-US" altLang="zh-CN" u="sng" dirty="0">
                <a:solidFill>
                  <a:srgbClr val="009900"/>
                </a:solidFill>
              </a:rPr>
              <a:t>closed</a:t>
            </a:r>
            <a:r>
              <a:rPr lang="en-US" altLang="zh-CN" dirty="0"/>
              <a:t>)</a:t>
            </a:r>
          </a:p>
          <a:p>
            <a:pPr marL="684213" lvl="1">
              <a:buFont typeface="Wingdings" panose="05000000000000000000" pitchFamily="2" charset="2"/>
              <a:buChar char="l"/>
            </a:pPr>
            <a:r>
              <a:rPr lang="en-US" altLang="zh-CN" dirty="0"/>
              <a:t>when Gate has </a:t>
            </a:r>
            <a:r>
              <a:rPr lang="en-US" altLang="zh-CN" u="sng" dirty="0">
                <a:solidFill>
                  <a:srgbClr val="CE0000"/>
                </a:solidFill>
              </a:rPr>
              <a:t>zero</a:t>
            </a:r>
            <a:r>
              <a:rPr lang="en-US" altLang="zh-CN" dirty="0"/>
              <a:t> voltage,</a:t>
            </a:r>
            <a:br>
              <a:rPr lang="en-US" altLang="zh-CN" dirty="0"/>
            </a:br>
            <a:r>
              <a:rPr lang="en-US" altLang="zh-CN" dirty="0"/>
              <a:t>open circuit between #1 and #2</a:t>
            </a:r>
            <a:br>
              <a:rPr lang="en-US" altLang="zh-CN" dirty="0"/>
            </a:br>
            <a:r>
              <a:rPr lang="en-US" altLang="zh-CN" dirty="0"/>
              <a:t>(switch </a:t>
            </a:r>
            <a:r>
              <a:rPr lang="en-US" altLang="zh-CN" u="sng" dirty="0">
                <a:solidFill>
                  <a:srgbClr val="CE0000"/>
                </a:solidFill>
              </a:rPr>
              <a:t>open</a:t>
            </a:r>
            <a:r>
              <a:rPr lang="en-US" altLang="zh-CN" dirty="0"/>
              <a:t>)</a:t>
            </a:r>
          </a:p>
        </p:txBody>
      </p:sp>
      <p:sp>
        <p:nvSpPr>
          <p:cNvPr id="14342" name="Oval 9"/>
          <p:cNvSpPr>
            <a:spLocks noChangeArrowheads="1"/>
          </p:cNvSpPr>
          <p:nvPr/>
        </p:nvSpPr>
        <p:spPr bwMode="auto">
          <a:xfrm>
            <a:off x="7391400" y="1981200"/>
            <a:ext cx="990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3" name="Oval 11"/>
          <p:cNvSpPr>
            <a:spLocks noChangeArrowheads="1"/>
          </p:cNvSpPr>
          <p:nvPr/>
        </p:nvSpPr>
        <p:spPr bwMode="auto">
          <a:xfrm>
            <a:off x="7391400" y="4267200"/>
            <a:ext cx="990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4" name="Line 16"/>
          <p:cNvSpPr>
            <a:spLocks noChangeShapeType="1"/>
          </p:cNvSpPr>
          <p:nvPr/>
        </p:nvSpPr>
        <p:spPr bwMode="auto">
          <a:xfrm flipV="1">
            <a:off x="5334000" y="3200400"/>
            <a:ext cx="2057400" cy="1371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5" name="Text Box 14"/>
          <p:cNvSpPr txBox="1">
            <a:spLocks noChangeArrowheads="1"/>
          </p:cNvSpPr>
          <p:nvPr/>
        </p:nvSpPr>
        <p:spPr bwMode="auto">
          <a:xfrm>
            <a:off x="5556250" y="3733800"/>
            <a:ext cx="13192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Gate = 1</a:t>
            </a:r>
          </a:p>
        </p:txBody>
      </p:sp>
      <p:sp>
        <p:nvSpPr>
          <p:cNvPr id="14346" name="Line 17"/>
          <p:cNvSpPr>
            <a:spLocks noChangeShapeType="1"/>
          </p:cNvSpPr>
          <p:nvPr/>
        </p:nvSpPr>
        <p:spPr bwMode="auto">
          <a:xfrm>
            <a:off x="5638800" y="5029200"/>
            <a:ext cx="1752600" cy="1524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7" name="Text Box 18"/>
          <p:cNvSpPr txBox="1">
            <a:spLocks noChangeArrowheads="1"/>
          </p:cNvSpPr>
          <p:nvPr/>
        </p:nvSpPr>
        <p:spPr bwMode="auto">
          <a:xfrm>
            <a:off x="5867400" y="5334000"/>
            <a:ext cx="13192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Gate = 0</a:t>
            </a:r>
          </a:p>
        </p:txBody>
      </p:sp>
      <p:pic>
        <p:nvPicPr>
          <p:cNvPr id="14348" name="Picture 20" descr="ch03-nm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19875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Oval 8"/>
          <p:cNvSpPr>
            <a:spLocks noChangeArrowheads="1"/>
          </p:cNvSpPr>
          <p:nvPr/>
        </p:nvSpPr>
        <p:spPr bwMode="auto">
          <a:xfrm>
            <a:off x="2743200" y="4267200"/>
            <a:ext cx="2895600" cy="1981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350" name="Picture 22" descr="ch03-op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43400"/>
            <a:ext cx="338138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23" descr="ch03-clos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21907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Text Box 24"/>
          <p:cNvSpPr txBox="1">
            <a:spLocks noChangeArrowheads="1"/>
          </p:cNvSpPr>
          <p:nvPr/>
        </p:nvSpPr>
        <p:spPr bwMode="auto">
          <a:xfrm>
            <a:off x="467995" y="5777620"/>
            <a:ext cx="262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Terminal #2 must be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connected to GND (0V).</a:t>
            </a:r>
          </a:p>
        </p:txBody>
      </p:sp>
    </p:spTree>
    <p:extLst>
      <p:ext uri="{BB962C8B-B14F-4D97-AF65-F5344CB8AC3E}">
        <p14:creationId xmlns:p14="http://schemas.microsoft.com/office/powerpoint/2010/main" val="2863014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日期占位符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83BEE9-EF14-41BF-90CF-1E197A0DF88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FD2F73-6F8A-413F-9367-426DA12C884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8" name="Rectangle 307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1438"/>
            <a:ext cx="8839200" cy="765175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P-type MOS Transistor</a:t>
            </a:r>
          </a:p>
        </p:txBody>
      </p:sp>
      <p:sp>
        <p:nvSpPr>
          <p:cNvPr id="16389" name="Rectangle 3075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81075"/>
            <a:ext cx="8839200" cy="5481638"/>
          </a:xfrm>
        </p:spPr>
        <p:txBody>
          <a:bodyPr/>
          <a:lstStyle/>
          <a:p>
            <a:pPr marL="0" indent="0"/>
            <a:r>
              <a:rPr lang="en-US" altLang="zh-CN" dirty="0">
                <a:solidFill>
                  <a:srgbClr val="FF3300"/>
                </a:solidFill>
                <a:ea typeface="宋体" panose="02010600030101010101" pitchFamily="2" charset="-122"/>
              </a:rPr>
              <a:t>P-type </a:t>
            </a:r>
            <a:r>
              <a:rPr lang="en-US" altLang="zh-CN" dirty="0">
                <a:ea typeface="宋体" panose="02010600030101010101" pitchFamily="2" charset="-122"/>
              </a:rPr>
              <a:t>is </a:t>
            </a:r>
            <a:r>
              <a:rPr lang="en-US" altLang="zh-CN" i="1" dirty="0">
                <a:ea typeface="宋体" panose="02010600030101010101" pitchFamily="2" charset="-122"/>
              </a:rPr>
              <a:t>complementary</a:t>
            </a:r>
            <a:r>
              <a:rPr lang="en-US" altLang="zh-CN" dirty="0">
                <a:ea typeface="宋体" panose="02010600030101010101" pitchFamily="2" charset="-122"/>
              </a:rPr>
              <a:t> to N-type</a:t>
            </a:r>
          </a:p>
          <a:p>
            <a:pPr marL="684213" lvl="1">
              <a:buFont typeface="Wingdings" panose="05000000000000000000" pitchFamily="2" charset="2"/>
              <a:buChar char="l"/>
            </a:pPr>
            <a:r>
              <a:rPr lang="en-US" altLang="zh-CN" dirty="0"/>
              <a:t>when Gate has </a:t>
            </a:r>
            <a:r>
              <a:rPr lang="en-US" altLang="zh-CN" u="sng" dirty="0">
                <a:solidFill>
                  <a:srgbClr val="009900"/>
                </a:solidFill>
              </a:rPr>
              <a:t>positive</a:t>
            </a:r>
            <a:r>
              <a:rPr lang="en-US" altLang="zh-CN" dirty="0"/>
              <a:t> voltage,</a:t>
            </a:r>
            <a:br>
              <a:rPr lang="en-US" altLang="zh-CN" dirty="0"/>
            </a:br>
            <a:r>
              <a:rPr lang="en-US" altLang="zh-CN" dirty="0"/>
              <a:t>open circuit between #1 and #2</a:t>
            </a:r>
            <a:br>
              <a:rPr lang="en-US" altLang="zh-CN" dirty="0"/>
            </a:br>
            <a:r>
              <a:rPr lang="en-US" altLang="zh-CN" dirty="0"/>
              <a:t>(switch </a:t>
            </a:r>
            <a:r>
              <a:rPr lang="en-US" altLang="zh-CN" u="sng" dirty="0">
                <a:solidFill>
                  <a:srgbClr val="009900"/>
                </a:solidFill>
              </a:rPr>
              <a:t>open</a:t>
            </a:r>
            <a:r>
              <a:rPr lang="en-US" altLang="zh-CN" dirty="0"/>
              <a:t>)</a:t>
            </a:r>
          </a:p>
          <a:p>
            <a:pPr marL="684213" lvl="1">
              <a:buFont typeface="Wingdings" panose="05000000000000000000" pitchFamily="2" charset="2"/>
              <a:buChar char="l"/>
            </a:pPr>
            <a:r>
              <a:rPr lang="en-US" altLang="zh-CN" dirty="0"/>
              <a:t>when Gate has </a:t>
            </a:r>
            <a:r>
              <a:rPr lang="en-US" altLang="zh-CN" u="sng" dirty="0">
                <a:solidFill>
                  <a:srgbClr val="CE0000"/>
                </a:solidFill>
              </a:rPr>
              <a:t>zero</a:t>
            </a:r>
            <a:r>
              <a:rPr lang="en-US" altLang="zh-CN" dirty="0"/>
              <a:t> voltage,</a:t>
            </a:r>
            <a:br>
              <a:rPr lang="en-US" altLang="zh-CN" dirty="0"/>
            </a:br>
            <a:r>
              <a:rPr lang="en-US" altLang="zh-CN" dirty="0"/>
              <a:t>short circuit between #1 and #2</a:t>
            </a:r>
            <a:br>
              <a:rPr lang="en-US" altLang="zh-CN" dirty="0"/>
            </a:br>
            <a:r>
              <a:rPr lang="en-US" altLang="zh-CN" dirty="0"/>
              <a:t>(switch </a:t>
            </a:r>
            <a:r>
              <a:rPr lang="en-US" altLang="zh-CN" u="sng" dirty="0">
                <a:solidFill>
                  <a:srgbClr val="CE0000"/>
                </a:solidFill>
              </a:rPr>
              <a:t>closed</a:t>
            </a:r>
            <a:r>
              <a:rPr lang="en-US" altLang="zh-CN" dirty="0"/>
              <a:t>)</a:t>
            </a:r>
          </a:p>
        </p:txBody>
      </p:sp>
      <p:sp>
        <p:nvSpPr>
          <p:cNvPr id="16390" name="Oval 3076"/>
          <p:cNvSpPr>
            <a:spLocks noChangeArrowheads="1"/>
          </p:cNvSpPr>
          <p:nvPr/>
        </p:nvSpPr>
        <p:spPr bwMode="auto">
          <a:xfrm>
            <a:off x="7391400" y="1981200"/>
            <a:ext cx="990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1" name="Line 3078"/>
          <p:cNvSpPr>
            <a:spLocks noChangeShapeType="1"/>
          </p:cNvSpPr>
          <p:nvPr/>
        </p:nvSpPr>
        <p:spPr bwMode="auto">
          <a:xfrm flipV="1">
            <a:off x="5334000" y="3200400"/>
            <a:ext cx="2057400" cy="1371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2" name="Text Box 3079"/>
          <p:cNvSpPr txBox="1">
            <a:spLocks noChangeArrowheads="1"/>
          </p:cNvSpPr>
          <p:nvPr/>
        </p:nvSpPr>
        <p:spPr bwMode="auto">
          <a:xfrm>
            <a:off x="5556250" y="3733800"/>
            <a:ext cx="13192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Gate = 1</a:t>
            </a:r>
          </a:p>
        </p:txBody>
      </p:sp>
      <p:sp>
        <p:nvSpPr>
          <p:cNvPr id="16393" name="Line 3080"/>
          <p:cNvSpPr>
            <a:spLocks noChangeShapeType="1"/>
          </p:cNvSpPr>
          <p:nvPr/>
        </p:nvSpPr>
        <p:spPr bwMode="auto">
          <a:xfrm>
            <a:off x="5638800" y="5029200"/>
            <a:ext cx="1752600" cy="1524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4" name="Text Box 3081"/>
          <p:cNvSpPr txBox="1">
            <a:spLocks noChangeArrowheads="1"/>
          </p:cNvSpPr>
          <p:nvPr/>
        </p:nvSpPr>
        <p:spPr bwMode="auto">
          <a:xfrm>
            <a:off x="5867400" y="5334000"/>
            <a:ext cx="13192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Gate = 0</a:t>
            </a:r>
          </a:p>
        </p:txBody>
      </p:sp>
      <p:sp>
        <p:nvSpPr>
          <p:cNvPr id="16395" name="Oval 3077"/>
          <p:cNvSpPr>
            <a:spLocks noChangeArrowheads="1"/>
          </p:cNvSpPr>
          <p:nvPr/>
        </p:nvSpPr>
        <p:spPr bwMode="auto">
          <a:xfrm>
            <a:off x="7391400" y="4267200"/>
            <a:ext cx="990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6396" name="Picture 3084" descr="ch03-o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338138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085" descr="ch03-clos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43400"/>
            <a:ext cx="21907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 Box 3086"/>
          <p:cNvSpPr txBox="1">
            <a:spLocks noChangeArrowheads="1"/>
          </p:cNvSpPr>
          <p:nvPr/>
        </p:nvSpPr>
        <p:spPr bwMode="auto">
          <a:xfrm>
            <a:off x="733425" y="5821363"/>
            <a:ext cx="226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Terminal #1 must be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connected to +2.9V.</a:t>
            </a:r>
          </a:p>
        </p:txBody>
      </p:sp>
      <p:pic>
        <p:nvPicPr>
          <p:cNvPr id="16399" name="Picture 3088" descr="ch03-pm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188436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Oval 3083"/>
          <p:cNvSpPr>
            <a:spLocks noChangeArrowheads="1"/>
          </p:cNvSpPr>
          <p:nvPr/>
        </p:nvSpPr>
        <p:spPr bwMode="auto">
          <a:xfrm>
            <a:off x="2743200" y="4267200"/>
            <a:ext cx="2895600" cy="1981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397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Logic Gates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Use switch behavior of MOS transistors to implement logical functions: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AND, OR, NOT.</a:t>
            </a:r>
          </a:p>
          <a:p>
            <a:pPr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Digital symbols: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/>
              <a:t>recall that we assign a range of analog voltages to each digital (logic) symbol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/>
              <a:t>assignment of voltage ranges depends on electrical properties of transistors being used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/>
              <a:t>typical values for "1": +5V, +3.3V, +2.9V, +1.1V for purposes of illustration, we'll use +2.9V</a:t>
            </a:r>
            <a:endParaRPr lang="zh-CN" altLang="en-US" dirty="0"/>
          </a:p>
        </p:txBody>
      </p:sp>
      <p:sp>
        <p:nvSpPr>
          <p:cNvPr id="18434" name="日期占位符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84E71-8A88-4E06-9153-FEF129314E5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80D13E-1109-44F1-905D-7D7BF6A74AB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8438" name="Picture 5" descr="ch03-dig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44900"/>
            <a:ext cx="8662987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122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solidFill>
                  <a:schemeClr val="accent2"/>
                </a:solidFill>
                <a:ea typeface="宋体" panose="02010600030101010101" pitchFamily="2" charset="-122"/>
              </a:rPr>
              <a:t>Number Notation</a:t>
            </a:r>
            <a:endParaRPr lang="zh-CN" altLang="en-US" sz="2800" dirty="0">
              <a:solidFill>
                <a:schemeClr val="accent2"/>
              </a:solidFill>
              <a:ea typeface="宋体" panose="02010600030101010101" pitchFamily="2" charset="-122"/>
            </a:endParaRPr>
          </a:p>
        </p:txBody>
      </p:sp>
      <p:pic>
        <p:nvPicPr>
          <p:cNvPr id="3074" name="Picture 2" descr="结绳计数——最原始的备忘录_逸之的专栏-程序员宅基地- 程序员宅基地">
            <a:extLst>
              <a:ext uri="{FF2B5EF4-FFF2-40B4-BE49-F238E27FC236}">
                <a16:creationId xmlns:a16="http://schemas.microsoft.com/office/drawing/2014/main" id="{1D5FEA80-3003-4DB1-9078-4E624C577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317" y="1645256"/>
            <a:ext cx="2501767" cy="194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古代结绳记事_万图壁纸网">
            <a:extLst>
              <a:ext uri="{FF2B5EF4-FFF2-40B4-BE49-F238E27FC236}">
                <a16:creationId xmlns:a16="http://schemas.microsoft.com/office/drawing/2014/main" id="{250E6974-E812-4903-B908-8924C5D6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504" y="1656919"/>
            <a:ext cx="1546622" cy="202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thumb/e/e8/Replica_of_Han_Dynasty_Counting_rods_in_National_Museum_of_Natural_Science_in_Taiwan.JPG/1024px-Replica_of_Han_Dynasty_Counting_rods_in_National_Museum_of_Natural_Science_in_Taiwan.JPG">
            <a:extLst>
              <a:ext uri="{FF2B5EF4-FFF2-40B4-BE49-F238E27FC236}">
                <a16:creationId xmlns:a16="http://schemas.microsoft.com/office/drawing/2014/main" id="{A25E561E-E9F6-40D3-B4C7-8FD7F0388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7" y="4009396"/>
            <a:ext cx="2001206" cy="150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6840CBA3-2040-4573-9722-559B35D3B0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0437" y="3883968"/>
            <a:ext cx="3606959" cy="161246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03AD7CF-1366-4363-9B15-59CBFF349ED8}"/>
              </a:ext>
            </a:extLst>
          </p:cNvPr>
          <p:cNvSpPr txBox="1"/>
          <p:nvPr/>
        </p:nvSpPr>
        <p:spPr>
          <a:xfrm>
            <a:off x="71507" y="3615878"/>
            <a:ext cx="275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Counting stone(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石头）</a:t>
            </a:r>
          </a:p>
        </p:txBody>
      </p:sp>
      <p:pic>
        <p:nvPicPr>
          <p:cNvPr id="36" name="图片 3">
            <a:extLst>
              <a:ext uri="{FF2B5EF4-FFF2-40B4-BE49-F238E27FC236}">
                <a16:creationId xmlns:a16="http://schemas.microsoft.com/office/drawing/2014/main" id="{B9FF0293-1C82-430F-84F3-9DECD93D4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588" y="3979513"/>
            <a:ext cx="2331952" cy="150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">
            <a:extLst>
              <a:ext uri="{FF2B5EF4-FFF2-40B4-BE49-F238E27FC236}">
                <a16:creationId xmlns:a16="http://schemas.microsoft.com/office/drawing/2014/main" id="{CEC2AF32-A212-4529-9186-E020E511A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40" y="1679337"/>
            <a:ext cx="1718009" cy="191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古人计数方法图片_万图壁纸网">
            <a:extLst>
              <a:ext uri="{FF2B5EF4-FFF2-40B4-BE49-F238E27FC236}">
                <a16:creationId xmlns:a16="http://schemas.microsoft.com/office/drawing/2014/main" id="{AF2DDFA8-774D-4113-A45F-4F655F843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75" y="1683912"/>
            <a:ext cx="2927667" cy="19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7AC42AE-CC1F-4D5E-87E4-76E7A7F2529E}"/>
              </a:ext>
            </a:extLst>
          </p:cNvPr>
          <p:cNvSpPr txBox="1"/>
          <p:nvPr/>
        </p:nvSpPr>
        <p:spPr>
          <a:xfrm>
            <a:off x="138955" y="5510301"/>
            <a:ext cx="237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Counting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 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rod(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算筹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1E9675D-39A8-4E5C-8E28-A89DCC3EB6E6}"/>
              </a:ext>
            </a:extLst>
          </p:cNvPr>
          <p:cNvSpPr txBox="1"/>
          <p:nvPr/>
        </p:nvSpPr>
        <p:spPr>
          <a:xfrm>
            <a:off x="3023415" y="5478887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Knotting(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结绳）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4F0D2E3-A854-47BA-90D5-EEC02139A851}"/>
              </a:ext>
            </a:extLst>
          </p:cNvPr>
          <p:cNvSpPr txBox="1"/>
          <p:nvPr/>
        </p:nvSpPr>
        <p:spPr>
          <a:xfrm>
            <a:off x="5386513" y="5342802"/>
            <a:ext cx="346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Inscriptions on oracle bones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（甲骨文上刻字）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AF8612AA-4479-4FE2-9F28-15E098514D88}"/>
              </a:ext>
            </a:extLst>
          </p:cNvPr>
          <p:cNvGrpSpPr/>
          <p:nvPr/>
        </p:nvGrpSpPr>
        <p:grpSpPr>
          <a:xfrm>
            <a:off x="2594473" y="1554484"/>
            <a:ext cx="6292831" cy="4326020"/>
            <a:chOff x="3303232" y="929644"/>
            <a:chExt cx="8580303" cy="5768027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4E38A5C2-EA58-46D4-A7E4-750399F27E28}"/>
                </a:ext>
              </a:extLst>
            </p:cNvPr>
            <p:cNvGrpSpPr/>
            <p:nvPr/>
          </p:nvGrpSpPr>
          <p:grpSpPr>
            <a:xfrm>
              <a:off x="3303232" y="929644"/>
              <a:ext cx="8580302" cy="5768027"/>
              <a:chOff x="3303232" y="929644"/>
              <a:chExt cx="8580302" cy="5768027"/>
            </a:xfrm>
          </p:grpSpPr>
          <p:cxnSp>
            <p:nvCxnSpPr>
              <p:cNvPr id="4" name="连接符: 肘形 3">
                <a:extLst>
                  <a:ext uri="{FF2B5EF4-FFF2-40B4-BE49-F238E27FC236}">
                    <a16:creationId xmlns:a16="http://schemas.microsoft.com/office/drawing/2014/main" id="{B09AA17F-2245-48A9-B7C4-02D92EFB932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400000">
                <a:off x="863138" y="3369738"/>
                <a:ext cx="5768027" cy="887839"/>
              </a:xfrm>
              <a:prstGeom prst="bentConnector3">
                <a:avLst>
                  <a:gd name="adj1" fmla="val 52396"/>
                </a:avLst>
              </a:prstGeom>
              <a:solidFill>
                <a:schemeClr val="accent1"/>
              </a:solidFill>
              <a:ln w="38100" cap="flat" cmpd="sng" algn="ctr">
                <a:solidFill>
                  <a:srgbClr val="0152A3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连接符: 肘形 26">
                <a:extLst>
                  <a:ext uri="{FF2B5EF4-FFF2-40B4-BE49-F238E27FC236}">
                    <a16:creationId xmlns:a16="http://schemas.microsoft.com/office/drawing/2014/main" id="{97FD3FF1-D06D-4411-A421-A3EB4B37E43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 flipV="1">
                <a:off x="3308674" y="4005296"/>
                <a:ext cx="8574860" cy="2692375"/>
              </a:xfrm>
              <a:prstGeom prst="bentConnector3">
                <a:avLst>
                  <a:gd name="adj1" fmla="val 58184"/>
                </a:avLst>
              </a:prstGeom>
              <a:solidFill>
                <a:schemeClr val="accent1"/>
              </a:solidFill>
              <a:ln w="38100" cap="flat" cmpd="sng" algn="ctr">
                <a:solidFill>
                  <a:srgbClr val="0152A3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2" name="连接符: 肘形 31">
              <a:extLst>
                <a:ext uri="{FF2B5EF4-FFF2-40B4-BE49-F238E27FC236}">
                  <a16:creationId xmlns:a16="http://schemas.microsoft.com/office/drawing/2014/main" id="{A29A64B9-D5A9-4482-A546-A8C65C839CF4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168464" y="938527"/>
              <a:ext cx="7715071" cy="3066769"/>
            </a:xfrm>
            <a:prstGeom prst="bentConnector3">
              <a:avLst>
                <a:gd name="adj1" fmla="val -1267"/>
              </a:avLst>
            </a:prstGeom>
            <a:solidFill>
              <a:schemeClr val="accent1"/>
            </a:solidFill>
            <a:ln w="38100" cap="flat" cmpd="sng" algn="ctr">
              <a:solidFill>
                <a:srgbClr val="0152A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日期占位符 1">
            <a:extLst>
              <a:ext uri="{FF2B5EF4-FFF2-40B4-BE49-F238E27FC236}">
                <a16:creationId xmlns:a16="http://schemas.microsoft.com/office/drawing/2014/main" id="{DE93C005-3DDD-446D-A611-722A050872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1" y="6519689"/>
            <a:ext cx="2286000" cy="24447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5E5312-15D5-428E-9B74-EFAEC440A7EA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灯片编号占位符 3">
            <a:extLst>
              <a:ext uri="{FF2B5EF4-FFF2-40B4-BE49-F238E27FC236}">
                <a16:creationId xmlns:a16="http://schemas.microsoft.com/office/drawing/2014/main" id="{C2C6660E-9C46-44AD-9E66-B69F72CC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7001" y="6519689"/>
            <a:ext cx="2743200" cy="24447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14A1DE-020B-45D6-915E-E68676BCBBCF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957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solidFill>
                  <a:schemeClr val="accent2"/>
                </a:solidFill>
                <a:ea typeface="宋体" panose="02010600030101010101" pitchFamily="2" charset="-122"/>
              </a:rPr>
              <a:t>Number Notation</a:t>
            </a:r>
            <a:endParaRPr lang="zh-CN" altLang="en-US" sz="2800" dirty="0">
              <a:solidFill>
                <a:schemeClr val="accent2"/>
              </a:solidFill>
              <a:ea typeface="宋体" panose="02010600030101010101" pitchFamily="2" charset="-122"/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Non-positional notation(like to </a:t>
            </a:r>
            <a:r>
              <a:rPr lang="en-US" altLang="zh-CN" kern="1200" dirty="0">
                <a:solidFill>
                  <a:srgbClr val="000000"/>
                </a:solidFill>
              </a:rPr>
              <a:t>Counting</a:t>
            </a:r>
            <a:r>
              <a:rPr lang="en-US" altLang="zh-CN" b="0" kern="1200" dirty="0">
                <a:solidFill>
                  <a:srgbClr val="000000"/>
                </a:solidFill>
              </a:rPr>
              <a:t> </a:t>
            </a:r>
            <a:r>
              <a:rPr lang="en-US" altLang="zh-CN" kern="1200" dirty="0">
                <a:solidFill>
                  <a:srgbClr val="000000"/>
                </a:solidFill>
              </a:rPr>
              <a:t>rod</a:t>
            </a:r>
            <a:r>
              <a:rPr lang="en-US" altLang="zh-CN" dirty="0">
                <a:ea typeface="宋体" panose="02010600030101010101" pitchFamily="2" charset="-122"/>
              </a:rPr>
              <a:t>)</a:t>
            </a:r>
          </a:p>
          <a:p>
            <a:pPr marL="682229" lvl="1">
              <a:buFont typeface="Wingdings" panose="05000000000000000000" pitchFamily="2" charset="2"/>
              <a:buChar char="l"/>
            </a:pPr>
            <a:r>
              <a:rPr lang="en-US" altLang="zh-CN" dirty="0"/>
              <a:t> Could represent a number (“5”) with a string of ones (“11111”) problems?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92570EF-C1DB-4EC6-AA66-97EF1E6743A9}"/>
              </a:ext>
            </a:extLst>
          </p:cNvPr>
          <p:cNvSpPr txBox="1"/>
          <p:nvPr/>
        </p:nvSpPr>
        <p:spPr>
          <a:xfrm>
            <a:off x="3932485" y="2908867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5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C2A9F40-29CE-45E9-A68C-8D1AC73233D3}"/>
              </a:ext>
            </a:extLst>
          </p:cNvPr>
          <p:cNvSpPr txBox="1"/>
          <p:nvPr/>
        </p:nvSpPr>
        <p:spPr>
          <a:xfrm>
            <a:off x="3086100" y="4286864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11111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日期占位符 1">
            <a:extLst>
              <a:ext uri="{FF2B5EF4-FFF2-40B4-BE49-F238E27FC236}">
                <a16:creationId xmlns:a16="http://schemas.microsoft.com/office/drawing/2014/main" id="{1E3A261A-5813-4DCA-BC14-777A6FCB85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1" y="6519689"/>
            <a:ext cx="2286000" cy="24447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5E5312-15D5-428E-9B74-EFAEC440A7EA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420DFF7A-DCE8-47F1-AE87-2DBF2F45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7001" y="6519689"/>
            <a:ext cx="2743200" cy="24447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14A1DE-020B-45D6-915E-E68676BCBBCF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910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solidFill>
                  <a:schemeClr val="accent2"/>
                </a:solidFill>
                <a:ea typeface="宋体" panose="02010600030101010101" pitchFamily="2" charset="-122"/>
              </a:rPr>
              <a:t>Number Notation</a:t>
            </a:r>
            <a:endParaRPr lang="zh-CN" altLang="en-US" sz="2800" dirty="0">
              <a:solidFill>
                <a:schemeClr val="accent2"/>
              </a:solidFill>
              <a:ea typeface="宋体" panose="02010600030101010101" pitchFamily="2" charset="-122"/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Weighted positional notation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/>
              <a:t>decimal numbers(denary numbers): “329”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/>
              <a:t>“3” is worth 300, because of its position(with place value 100), 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/>
              <a:t> while “9” is only worth 9, because of its position(with place value 1)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D3ED54C-0FD3-499E-97AB-68A8072DEC17}"/>
              </a:ext>
            </a:extLst>
          </p:cNvPr>
          <p:cNvGrpSpPr/>
          <p:nvPr/>
        </p:nvGrpSpPr>
        <p:grpSpPr>
          <a:xfrm>
            <a:off x="1508814" y="3293442"/>
            <a:ext cx="3151825" cy="1600633"/>
            <a:chOff x="4404435" y="3886200"/>
            <a:chExt cx="3035466" cy="1625535"/>
          </a:xfrm>
        </p:grpSpPr>
        <p:grpSp>
          <p:nvGrpSpPr>
            <p:cNvPr id="21511" name="Group 4"/>
            <p:cNvGrpSpPr>
              <a:grpSpLocks/>
            </p:cNvGrpSpPr>
            <p:nvPr/>
          </p:nvGrpSpPr>
          <p:grpSpPr bwMode="auto">
            <a:xfrm>
              <a:off x="4845051" y="3886200"/>
              <a:ext cx="2020888" cy="1141413"/>
              <a:chOff x="933" y="2832"/>
              <a:chExt cx="1273" cy="719"/>
            </a:xfrm>
          </p:grpSpPr>
          <p:sp>
            <p:nvSpPr>
              <p:cNvPr id="21526" name="Text Box 5"/>
              <p:cNvSpPr txBox="1">
                <a:spLocks noChangeArrowheads="1"/>
              </p:cNvSpPr>
              <p:nvPr/>
            </p:nvSpPr>
            <p:spPr bwMode="auto">
              <a:xfrm>
                <a:off x="1275" y="2832"/>
                <a:ext cx="587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329</a:t>
                </a:r>
              </a:p>
            </p:txBody>
          </p:sp>
          <p:sp>
            <p:nvSpPr>
              <p:cNvPr id="21527" name="Text Box 6"/>
              <p:cNvSpPr txBox="1">
                <a:spLocks noChangeArrowheads="1"/>
              </p:cNvSpPr>
              <p:nvPr/>
            </p:nvSpPr>
            <p:spPr bwMode="auto">
              <a:xfrm>
                <a:off x="933" y="3241"/>
                <a:ext cx="44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10</a:t>
                </a:r>
                <a:r>
                  <a:rPr kumimoji="0" lang="en-US" altLang="zh-CN" sz="18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2</a:t>
                </a:r>
              </a:p>
            </p:txBody>
          </p:sp>
          <p:sp>
            <p:nvSpPr>
              <p:cNvPr id="21528" name="Text Box 7"/>
              <p:cNvSpPr txBox="1">
                <a:spLocks noChangeArrowheads="1"/>
              </p:cNvSpPr>
              <p:nvPr/>
            </p:nvSpPr>
            <p:spPr bwMode="auto">
              <a:xfrm>
                <a:off x="1349" y="3241"/>
                <a:ext cx="44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10</a:t>
                </a:r>
                <a:r>
                  <a:rPr kumimoji="0" lang="en-US" altLang="zh-CN" sz="18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1</a:t>
                </a:r>
              </a:p>
            </p:txBody>
          </p:sp>
          <p:sp>
            <p:nvSpPr>
              <p:cNvPr id="21529" name="Text Box 8"/>
              <p:cNvSpPr txBox="1">
                <a:spLocks noChangeArrowheads="1"/>
              </p:cNvSpPr>
              <p:nvPr/>
            </p:nvSpPr>
            <p:spPr bwMode="auto">
              <a:xfrm>
                <a:off x="1764" y="3241"/>
                <a:ext cx="44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10</a:t>
                </a:r>
                <a:r>
                  <a:rPr kumimoji="0" lang="en-US" altLang="zh-CN" sz="18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0</a:t>
                </a:r>
              </a:p>
            </p:txBody>
          </p:sp>
          <p:sp>
            <p:nvSpPr>
              <p:cNvPr id="21530" name="Line 9"/>
              <p:cNvSpPr>
                <a:spLocks noChangeShapeType="1"/>
              </p:cNvSpPr>
              <p:nvPr/>
            </p:nvSpPr>
            <p:spPr bwMode="auto">
              <a:xfrm flipV="1">
                <a:off x="1569" y="316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31" name="Line 10"/>
              <p:cNvSpPr>
                <a:spLocks noChangeShapeType="1"/>
              </p:cNvSpPr>
              <p:nvPr/>
            </p:nvSpPr>
            <p:spPr bwMode="auto">
              <a:xfrm flipV="1">
                <a:off x="1248" y="316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532" name="Line 11"/>
              <p:cNvSpPr>
                <a:spLocks noChangeShapeType="1"/>
              </p:cNvSpPr>
              <p:nvPr/>
            </p:nvSpPr>
            <p:spPr bwMode="auto">
              <a:xfrm flipH="1" flipV="1">
                <a:off x="1776" y="316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685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1513" name="Text Box 20"/>
            <p:cNvSpPr txBox="1">
              <a:spLocks noChangeArrowheads="1"/>
            </p:cNvSpPr>
            <p:nvPr/>
          </p:nvSpPr>
          <p:spPr bwMode="auto">
            <a:xfrm>
              <a:off x="4404435" y="5105400"/>
              <a:ext cx="3035466" cy="4063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3x100 + 2x10 + 9x1 = 329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F24F93E1-3E65-4925-953B-A4FD5647ED84}"/>
              </a:ext>
            </a:extLst>
          </p:cNvPr>
          <p:cNvSpPr txBox="1"/>
          <p:nvPr/>
        </p:nvSpPr>
        <p:spPr>
          <a:xfrm>
            <a:off x="572691" y="5124277"/>
            <a:ext cx="5088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Denary numbers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base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  is 10, 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place value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according its position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22" name="Picture 2" descr="人的手照片_人的手高清摄影图片素材库-VCG.COM">
            <a:extLst>
              <a:ext uri="{FF2B5EF4-FFF2-40B4-BE49-F238E27FC236}">
                <a16:creationId xmlns:a16="http://schemas.microsoft.com/office/drawing/2014/main" id="{524D0E70-E81A-426B-8EDF-635C15F0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955" y="3011243"/>
            <a:ext cx="2935042" cy="186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https://upload-images.jianshu.io/upload_images/792499-bf86e846427336a3.png?imageMogr2/auto-orient/strip|imageView2/2/w/310/format/webp">
            <a:extLst>
              <a:ext uri="{FF2B5EF4-FFF2-40B4-BE49-F238E27FC236}">
                <a16:creationId xmlns:a16="http://schemas.microsoft.com/office/drawing/2014/main" id="{705EE905-DFE0-43D7-B05B-706935A710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92730" y="332477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DE13B84-955A-4392-9E47-E344B4892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030" y="4929036"/>
            <a:ext cx="2831056" cy="1697141"/>
          </a:xfrm>
          <a:prstGeom prst="rect">
            <a:avLst/>
          </a:prstGeom>
        </p:spPr>
      </p:pic>
      <p:sp>
        <p:nvSpPr>
          <p:cNvPr id="20" name="日期占位符 1">
            <a:extLst>
              <a:ext uri="{FF2B5EF4-FFF2-40B4-BE49-F238E27FC236}">
                <a16:creationId xmlns:a16="http://schemas.microsoft.com/office/drawing/2014/main" id="{F703F69A-3114-49B1-9A09-8FF2B63A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1" y="6519689"/>
            <a:ext cx="2286000" cy="24447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5E5312-15D5-428E-9B74-EFAEC440A7EA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灯片编号占位符 3">
            <a:extLst>
              <a:ext uri="{FF2B5EF4-FFF2-40B4-BE49-F238E27FC236}">
                <a16:creationId xmlns:a16="http://schemas.microsoft.com/office/drawing/2014/main" id="{66BEEB06-D03D-4478-B2E7-E89C0788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7001" y="6519689"/>
            <a:ext cx="2743200" cy="244475"/>
          </a:xfrm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14A1DE-020B-45D6-915E-E68676BCBBCF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245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F67FE9-8C3F-47EA-B51F-C7ACB54B1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Denary numbers -</a:t>
            </a:r>
            <a:r>
              <a:rPr lang="en-US" altLang="zh-CN" dirty="0">
                <a:ea typeface="宋体" panose="02010600030101010101" pitchFamily="2" charset="-122"/>
              </a:rPr>
              <a:t> base ten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E472AD-EE3A-472C-8DE7-29C344513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9" y="908720"/>
            <a:ext cx="9000000" cy="431605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/>
              <a:t>(5346)</a:t>
            </a:r>
            <a:r>
              <a:rPr lang="en-US" altLang="zh-CN" sz="2400" baseline="-25000" dirty="0"/>
              <a:t>10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endParaRPr lang="en-US" altLang="zh-CN" sz="900" dirty="0"/>
          </a:p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459971B3-8271-48D4-B652-D741E77599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036081"/>
              </p:ext>
            </p:extLst>
          </p:nvPr>
        </p:nvGraphicFramePr>
        <p:xfrm>
          <a:off x="323528" y="3299895"/>
          <a:ext cx="8568952" cy="15849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532082189"/>
                    </a:ext>
                  </a:extLst>
                </a:gridCol>
                <a:gridCol w="1638182">
                  <a:extLst>
                    <a:ext uri="{9D8B030D-6E8A-4147-A177-3AD203B41FA5}">
                      <a16:colId xmlns:a16="http://schemas.microsoft.com/office/drawing/2014/main" val="1653612197"/>
                    </a:ext>
                  </a:extLst>
                </a:gridCol>
                <a:gridCol w="1638182">
                  <a:extLst>
                    <a:ext uri="{9D8B030D-6E8A-4147-A177-3AD203B41FA5}">
                      <a16:colId xmlns:a16="http://schemas.microsoft.com/office/drawing/2014/main" val="3742753837"/>
                    </a:ext>
                  </a:extLst>
                </a:gridCol>
                <a:gridCol w="1638182">
                  <a:extLst>
                    <a:ext uri="{9D8B030D-6E8A-4147-A177-3AD203B41FA5}">
                      <a16:colId xmlns:a16="http://schemas.microsoft.com/office/drawing/2014/main" val="812950674"/>
                    </a:ext>
                  </a:extLst>
                </a:gridCol>
                <a:gridCol w="1638182">
                  <a:extLst>
                    <a:ext uri="{9D8B030D-6E8A-4147-A177-3AD203B41FA5}">
                      <a16:colId xmlns:a16="http://schemas.microsoft.com/office/drawing/2014/main" val="378680402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altLang="zh-CN" sz="1600" b="1" kern="12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Available digit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>
                    <a:solidFill>
                      <a:srgbClr val="D5D5E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0, 1, 2, 3, 4, 5, 6, 7, 8, 9</a:t>
                      </a:r>
                      <a:endParaRPr lang="zh-CN" alt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9299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Place value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>
                    <a:solidFill>
                      <a:srgbClr val="D5D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10</a:t>
                      </a:r>
                      <a:r>
                        <a:rPr lang="en-US" altLang="zh-CN" sz="1800" baseline="30000" dirty="0"/>
                        <a:t>3</a:t>
                      </a:r>
                      <a:r>
                        <a:rPr lang="en-US" altLang="zh-CN" sz="1800" baseline="0" dirty="0"/>
                        <a:t>=1000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10</a:t>
                      </a:r>
                      <a:r>
                        <a:rPr lang="en-US" altLang="zh-CN" sz="1800" baseline="30000" dirty="0"/>
                        <a:t>2</a:t>
                      </a:r>
                      <a:r>
                        <a:rPr lang="en-US" altLang="zh-CN" sz="1800" baseline="0" dirty="0"/>
                        <a:t>=100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10</a:t>
                      </a:r>
                      <a:r>
                        <a:rPr lang="en-US" altLang="zh-CN" sz="1800" baseline="30000" dirty="0"/>
                        <a:t>1</a:t>
                      </a:r>
                      <a:r>
                        <a:rPr lang="en-US" altLang="zh-CN" sz="1800" baseline="0" dirty="0"/>
                        <a:t>=10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10</a:t>
                      </a:r>
                      <a:r>
                        <a:rPr lang="en-US" altLang="zh-CN" sz="1800" baseline="30000" dirty="0"/>
                        <a:t>0</a:t>
                      </a:r>
                      <a:r>
                        <a:rPr lang="en-US" altLang="zh-CN" sz="1800" baseline="0" dirty="0"/>
                        <a:t>=1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2107189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Digit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>
                    <a:solidFill>
                      <a:srgbClr val="D5D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5</a:t>
                      </a:r>
                      <a:endParaRPr lang="zh-CN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</a:t>
                      </a:r>
                      <a:endParaRPr lang="zh-CN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4</a:t>
                      </a:r>
                      <a:endParaRPr lang="zh-CN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6</a:t>
                      </a:r>
                      <a:endParaRPr lang="zh-CN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907455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Product of digit and place value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>
                    <a:solidFill>
                      <a:srgbClr val="D5D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5x1000=5000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3x100=300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4x10=40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6x1=6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78296836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0592B241-EAD7-4B7C-9C83-FA5D6C7B70C8}"/>
              </a:ext>
            </a:extLst>
          </p:cNvPr>
          <p:cNvSpPr txBox="1"/>
          <p:nvPr/>
        </p:nvSpPr>
        <p:spPr>
          <a:xfrm>
            <a:off x="3486150" y="1933736"/>
            <a:ext cx="1877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5346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651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F67FE9-8C3F-47EA-B51F-C7ACB54B1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Octonary numbers -</a:t>
            </a:r>
            <a:r>
              <a:rPr lang="en-US" altLang="zh-CN" dirty="0">
                <a:ea typeface="宋体" panose="02010600030101010101" pitchFamily="2" charset="-122"/>
              </a:rPr>
              <a:t> base eight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E472AD-EE3A-472C-8DE7-29C344513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1" y="980728"/>
            <a:ext cx="9000000" cy="54006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 </a:t>
            </a:r>
            <a:r>
              <a:rPr lang="en-US" altLang="zh-CN" sz="2800" dirty="0"/>
              <a:t>(5346)</a:t>
            </a:r>
            <a:r>
              <a:rPr lang="en-US" altLang="zh-CN" sz="2800" baseline="-25000" dirty="0"/>
              <a:t>8</a:t>
            </a:r>
            <a:r>
              <a:rPr lang="en-US" altLang="zh-CN" sz="2800" dirty="0"/>
              <a:t>    </a:t>
            </a:r>
          </a:p>
          <a:p>
            <a:pPr marL="0" indent="0">
              <a:buNone/>
            </a:pPr>
            <a:endParaRPr lang="en-US" altLang="zh-CN" baseline="-25000" dirty="0"/>
          </a:p>
          <a:p>
            <a:pPr marL="0" indent="0">
              <a:buNone/>
            </a:pPr>
            <a:endParaRPr lang="en-US" altLang="zh-CN" baseline="-25000" dirty="0"/>
          </a:p>
          <a:p>
            <a:pPr marL="0" indent="0">
              <a:buNone/>
            </a:pPr>
            <a:endParaRPr lang="en-US" altLang="zh-CN" baseline="-25000" dirty="0"/>
          </a:p>
          <a:p>
            <a:pPr marL="0" indent="0">
              <a:buNone/>
            </a:pPr>
            <a:endParaRPr lang="en-US" altLang="zh-CN" baseline="-25000" dirty="0"/>
          </a:p>
          <a:p>
            <a:pPr marL="0" indent="0">
              <a:buNone/>
            </a:pPr>
            <a:r>
              <a:rPr lang="en-US" altLang="zh-CN" baseline="-25000" dirty="0"/>
              <a:t>     </a:t>
            </a:r>
          </a:p>
          <a:p>
            <a:endParaRPr lang="en-US" altLang="zh-CN" baseline="-25000" dirty="0"/>
          </a:p>
          <a:p>
            <a:endParaRPr lang="en-US" altLang="zh-CN" baseline="-25000" dirty="0"/>
          </a:p>
          <a:p>
            <a:endParaRPr lang="en-US" altLang="zh-CN" baseline="-25000" dirty="0"/>
          </a:p>
          <a:p>
            <a:endParaRPr lang="en-US" altLang="zh-CN" baseline="-25000" dirty="0"/>
          </a:p>
          <a:p>
            <a:endParaRPr lang="en-US" altLang="zh-CN" baseline="-25000" dirty="0"/>
          </a:p>
          <a:p>
            <a:endParaRPr lang="en-US" altLang="zh-CN" baseline="-25000" dirty="0"/>
          </a:p>
          <a:p>
            <a:endParaRPr lang="en-US" altLang="zh-CN" baseline="-25000" dirty="0"/>
          </a:p>
          <a:p>
            <a:pPr marL="300038" lvl="1" indent="0">
              <a:buNone/>
            </a:pPr>
            <a:r>
              <a:rPr lang="en-US" altLang="zh-CN" dirty="0"/>
              <a:t> </a:t>
            </a:r>
          </a:p>
          <a:p>
            <a:pPr marL="300038" lvl="1" indent="0">
              <a:buNone/>
            </a:pPr>
            <a:r>
              <a:rPr lang="en-US" altLang="zh-CN" dirty="0"/>
              <a:t> </a:t>
            </a:r>
          </a:p>
          <a:p>
            <a:pPr marL="300038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 (5346)</a:t>
            </a:r>
            <a:r>
              <a:rPr lang="en-US" altLang="zh-CN" baseline="-25000" dirty="0">
                <a:latin typeface="Comic Sans MS" panose="030F0702030302020204" pitchFamily="66" charset="0"/>
              </a:rPr>
              <a:t>8   </a:t>
            </a:r>
            <a:r>
              <a:rPr lang="en-US" altLang="zh-CN" dirty="0">
                <a:latin typeface="Comic Sans MS" panose="030F0702030302020204" pitchFamily="66" charset="0"/>
              </a:rPr>
              <a:t>= </a:t>
            </a:r>
            <a:r>
              <a:rPr lang="en-US" altLang="zh-CN" dirty="0">
                <a:solidFill>
                  <a:srgbClr val="C00000"/>
                </a:solidFill>
                <a:latin typeface="Comic Sans MS" panose="030F0702030302020204" pitchFamily="66" charset="0"/>
              </a:rPr>
              <a:t>5</a:t>
            </a:r>
            <a:r>
              <a:rPr lang="en-US" altLang="zh-CN" dirty="0">
                <a:latin typeface="Comic Sans MS" panose="030F0702030302020204" pitchFamily="66" charset="0"/>
              </a:rPr>
              <a:t>x512+</a:t>
            </a:r>
            <a:r>
              <a:rPr lang="en-US" altLang="zh-CN" dirty="0">
                <a:solidFill>
                  <a:srgbClr val="C00000"/>
                </a:solidFill>
                <a:latin typeface="Comic Sans MS" panose="030F0702030302020204" pitchFamily="66" charset="0"/>
              </a:rPr>
              <a:t>3</a:t>
            </a:r>
            <a:r>
              <a:rPr lang="en-US" altLang="zh-CN" dirty="0">
                <a:latin typeface="Comic Sans MS" panose="030F0702030302020204" pitchFamily="66" charset="0"/>
              </a:rPr>
              <a:t>x64+</a:t>
            </a:r>
            <a:r>
              <a:rPr lang="en-US" altLang="zh-CN" dirty="0">
                <a:solidFill>
                  <a:srgbClr val="C00000"/>
                </a:solidFill>
                <a:latin typeface="Comic Sans MS" panose="030F0702030302020204" pitchFamily="66" charset="0"/>
              </a:rPr>
              <a:t>4</a:t>
            </a:r>
            <a:r>
              <a:rPr lang="en-US" altLang="zh-CN" dirty="0">
                <a:latin typeface="Comic Sans MS" panose="030F0702030302020204" pitchFamily="66" charset="0"/>
              </a:rPr>
              <a:t>x8+</a:t>
            </a:r>
            <a:r>
              <a:rPr lang="en-US" altLang="zh-CN" dirty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r>
              <a:rPr lang="en-US" altLang="zh-CN" dirty="0">
                <a:latin typeface="Comic Sans MS" panose="030F0702030302020204" pitchFamily="66" charset="0"/>
              </a:rPr>
              <a:t>x1=(2790)</a:t>
            </a:r>
            <a:r>
              <a:rPr lang="en-US" altLang="zh-CN" baseline="-25000" dirty="0">
                <a:latin typeface="Comic Sans MS" panose="030F0702030302020204" pitchFamily="66" charset="0"/>
              </a:rPr>
              <a:t>10</a:t>
            </a:r>
            <a:endParaRPr lang="en-US" altLang="zh-CN" dirty="0">
              <a:latin typeface="Comic Sans MS" panose="030F0702030302020204" pitchFamily="66" charset="0"/>
            </a:endParaRPr>
          </a:p>
          <a:p>
            <a:pPr marL="300038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 (75)</a:t>
            </a:r>
            <a:r>
              <a:rPr lang="en-US" altLang="zh-CN" baseline="-25000" dirty="0">
                <a:latin typeface="Comic Sans MS" panose="030F0702030302020204" pitchFamily="66" charset="0"/>
              </a:rPr>
              <a:t>8       </a:t>
            </a:r>
            <a:r>
              <a:rPr lang="en-US" altLang="zh-CN" dirty="0">
                <a:latin typeface="Comic Sans MS" panose="030F0702030302020204" pitchFamily="66" charset="0"/>
              </a:rPr>
              <a:t>=</a:t>
            </a:r>
            <a:r>
              <a:rPr lang="en-US" altLang="zh-CN" dirty="0">
                <a:solidFill>
                  <a:srgbClr val="C00000"/>
                </a:solidFill>
                <a:latin typeface="Comic Sans MS" panose="030F0702030302020204" pitchFamily="66" charset="0"/>
              </a:rPr>
              <a:t> 7</a:t>
            </a:r>
            <a:r>
              <a:rPr lang="en-US" altLang="zh-CN" dirty="0">
                <a:latin typeface="Comic Sans MS" panose="030F0702030302020204" pitchFamily="66" charset="0"/>
              </a:rPr>
              <a:t>x8+</a:t>
            </a:r>
            <a:r>
              <a:rPr lang="en-US" altLang="zh-CN" dirty="0">
                <a:solidFill>
                  <a:srgbClr val="C00000"/>
                </a:solidFill>
                <a:latin typeface="Comic Sans MS" panose="030F0702030302020204" pitchFamily="66" charset="0"/>
              </a:rPr>
              <a:t>5</a:t>
            </a:r>
            <a:r>
              <a:rPr lang="en-US" altLang="zh-CN" dirty="0">
                <a:latin typeface="Comic Sans MS" panose="030F0702030302020204" pitchFamily="66" charset="0"/>
              </a:rPr>
              <a:t>x1=(61)</a:t>
            </a:r>
            <a:r>
              <a:rPr lang="en-US" altLang="zh-CN" baseline="-25000" dirty="0">
                <a:latin typeface="Comic Sans MS" panose="030F0702030302020204" pitchFamily="66" charset="0"/>
              </a:rPr>
              <a:t>10</a:t>
            </a:r>
            <a:endParaRPr lang="en-US" altLang="zh-CN" dirty="0">
              <a:latin typeface="Comic Sans MS" panose="030F0702030302020204" pitchFamily="66" charset="0"/>
            </a:endParaRPr>
          </a:p>
          <a:p>
            <a:pPr marL="300038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dirty="0">
                <a:latin typeface="Comic Sans MS" panose="030F0702030302020204" pitchFamily="66" charset="0"/>
              </a:rPr>
              <a:t> (31276)</a:t>
            </a:r>
            <a:r>
              <a:rPr lang="en-US" altLang="zh-CN" baseline="-25000" dirty="0">
                <a:latin typeface="Comic Sans MS" panose="030F0702030302020204" pitchFamily="66" charset="0"/>
              </a:rPr>
              <a:t>8 </a:t>
            </a:r>
            <a:r>
              <a:rPr lang="en-US" altLang="zh-CN" dirty="0">
                <a:latin typeface="Comic Sans MS" panose="030F0702030302020204" pitchFamily="66" charset="0"/>
              </a:rPr>
              <a:t>=</a:t>
            </a:r>
            <a:r>
              <a:rPr lang="en-US" altLang="zh-CN" dirty="0">
                <a:solidFill>
                  <a:srgbClr val="C00000"/>
                </a:solidFill>
                <a:latin typeface="Comic Sans MS" panose="030F0702030302020204" pitchFamily="66" charset="0"/>
              </a:rPr>
              <a:t> 3</a:t>
            </a:r>
            <a:r>
              <a:rPr lang="en-US" altLang="zh-CN" dirty="0">
                <a:latin typeface="Comic Sans MS" panose="030F0702030302020204" pitchFamily="66" charset="0"/>
              </a:rPr>
              <a:t>x4096+</a:t>
            </a:r>
            <a:r>
              <a:rPr lang="en-US" altLang="zh-CN" dirty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r>
              <a:rPr lang="en-US" altLang="zh-CN" dirty="0">
                <a:latin typeface="Comic Sans MS" panose="030F0702030302020204" pitchFamily="66" charset="0"/>
              </a:rPr>
              <a:t>x512+</a:t>
            </a:r>
            <a:r>
              <a:rPr lang="en-US" altLang="zh-CN" dirty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en-US" altLang="zh-CN" dirty="0">
                <a:latin typeface="Comic Sans MS" panose="030F0702030302020204" pitchFamily="66" charset="0"/>
              </a:rPr>
              <a:t>x64+</a:t>
            </a:r>
            <a:r>
              <a:rPr lang="en-US" altLang="zh-CN" dirty="0">
                <a:solidFill>
                  <a:srgbClr val="C00000"/>
                </a:solidFill>
                <a:latin typeface="Comic Sans MS" panose="030F0702030302020204" pitchFamily="66" charset="0"/>
              </a:rPr>
              <a:t>7</a:t>
            </a:r>
            <a:r>
              <a:rPr lang="en-US" altLang="zh-CN" dirty="0">
                <a:latin typeface="Comic Sans MS" panose="030F0702030302020204" pitchFamily="66" charset="0"/>
              </a:rPr>
              <a:t>x8+</a:t>
            </a:r>
            <a:r>
              <a:rPr lang="en-US" altLang="zh-CN" dirty="0">
                <a:solidFill>
                  <a:srgbClr val="C00000"/>
                </a:solidFill>
                <a:latin typeface="Comic Sans MS" panose="030F0702030302020204" pitchFamily="66" charset="0"/>
              </a:rPr>
              <a:t>6</a:t>
            </a:r>
            <a:r>
              <a:rPr lang="en-US" altLang="zh-CN" dirty="0">
                <a:latin typeface="Comic Sans MS" panose="030F0702030302020204" pitchFamily="66" charset="0"/>
              </a:rPr>
              <a:t>x1=(12990)</a:t>
            </a:r>
            <a:r>
              <a:rPr lang="en-US" altLang="zh-CN" baseline="-25000" dirty="0">
                <a:latin typeface="Comic Sans MS" panose="030F0702030302020204" pitchFamily="66" charset="0"/>
              </a:rPr>
              <a:t>10</a:t>
            </a:r>
            <a:endParaRPr lang="zh-CN" altLang="en-US" dirty="0">
              <a:latin typeface="Comic Sans MS" panose="030F0702030302020204" pitchFamily="66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8" name="内容占位符 3">
            <a:extLst>
              <a:ext uri="{FF2B5EF4-FFF2-40B4-BE49-F238E27FC236}">
                <a16:creationId xmlns:a16="http://schemas.microsoft.com/office/drawing/2014/main" id="{82C66FCF-1533-4B91-A881-C2E17050A6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496151"/>
              </p:ext>
            </p:extLst>
          </p:nvPr>
        </p:nvGraphicFramePr>
        <p:xfrm>
          <a:off x="315913" y="2375585"/>
          <a:ext cx="8524873" cy="15849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23839">
                  <a:extLst>
                    <a:ext uri="{9D8B030D-6E8A-4147-A177-3AD203B41FA5}">
                      <a16:colId xmlns:a16="http://schemas.microsoft.com/office/drawing/2014/main" val="532082189"/>
                    </a:ext>
                  </a:extLst>
                </a:gridCol>
                <a:gridCol w="2221222">
                  <a:extLst>
                    <a:ext uri="{9D8B030D-6E8A-4147-A177-3AD203B41FA5}">
                      <a16:colId xmlns:a16="http://schemas.microsoft.com/office/drawing/2014/main" val="2595486873"/>
                    </a:ext>
                  </a:extLst>
                </a:gridCol>
                <a:gridCol w="1426604">
                  <a:extLst>
                    <a:ext uri="{9D8B030D-6E8A-4147-A177-3AD203B41FA5}">
                      <a16:colId xmlns:a16="http://schemas.microsoft.com/office/drawing/2014/main" val="3742753837"/>
                    </a:ext>
                  </a:extLst>
                </a:gridCol>
                <a:gridCol w="1426604">
                  <a:extLst>
                    <a:ext uri="{9D8B030D-6E8A-4147-A177-3AD203B41FA5}">
                      <a16:colId xmlns:a16="http://schemas.microsoft.com/office/drawing/2014/main" val="812950674"/>
                    </a:ext>
                  </a:extLst>
                </a:gridCol>
                <a:gridCol w="1426604">
                  <a:extLst>
                    <a:ext uri="{9D8B030D-6E8A-4147-A177-3AD203B41FA5}">
                      <a16:colId xmlns:a16="http://schemas.microsoft.com/office/drawing/2014/main" val="378680402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altLang="zh-CN" sz="1600" b="1" kern="1200" dirty="0">
                          <a:effectLst/>
                        </a:rPr>
                        <a:t>Available digit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>
                    <a:solidFill>
                      <a:srgbClr val="D5D5E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0, 1, 2, 3, 4, 5, 6, 7</a:t>
                      </a:r>
                      <a:endParaRPr lang="zh-CN" alt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31574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Place value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>
                    <a:solidFill>
                      <a:srgbClr val="D5D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8</a:t>
                      </a:r>
                      <a:r>
                        <a:rPr lang="en-US" altLang="zh-CN" sz="1800" baseline="30000" dirty="0"/>
                        <a:t>3</a:t>
                      </a:r>
                      <a:r>
                        <a:rPr lang="en-US" altLang="zh-CN" sz="1800" baseline="0" dirty="0"/>
                        <a:t>=512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8</a:t>
                      </a:r>
                      <a:r>
                        <a:rPr lang="en-US" altLang="zh-CN" sz="1800" baseline="30000" dirty="0"/>
                        <a:t>2</a:t>
                      </a:r>
                      <a:r>
                        <a:rPr lang="en-US" altLang="zh-CN" sz="1800" baseline="0" dirty="0"/>
                        <a:t>=64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8</a:t>
                      </a:r>
                      <a:r>
                        <a:rPr lang="en-US" altLang="zh-CN" sz="1800" baseline="30000" dirty="0"/>
                        <a:t>1</a:t>
                      </a:r>
                      <a:r>
                        <a:rPr lang="en-US" altLang="zh-CN" sz="1800" baseline="0" dirty="0"/>
                        <a:t>=8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8</a:t>
                      </a:r>
                      <a:r>
                        <a:rPr lang="en-US" altLang="zh-CN" sz="1800" baseline="30000" dirty="0"/>
                        <a:t>0</a:t>
                      </a:r>
                      <a:r>
                        <a:rPr lang="en-US" altLang="zh-CN" sz="1800" baseline="0" dirty="0"/>
                        <a:t>=1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2107189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Digit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>
                    <a:solidFill>
                      <a:srgbClr val="D5D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5</a:t>
                      </a:r>
                      <a:endParaRPr lang="zh-CN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</a:t>
                      </a:r>
                      <a:endParaRPr lang="zh-CN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4</a:t>
                      </a:r>
                      <a:endParaRPr lang="zh-CN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6</a:t>
                      </a:r>
                      <a:endParaRPr lang="zh-CN" alt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907455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Product of digit and place value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34290" marB="34290">
                    <a:solidFill>
                      <a:srgbClr val="D5D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5x512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3x64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4x8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6x1</a:t>
                      </a:r>
                      <a:endParaRPr lang="zh-CN" altLang="en-US" sz="1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78296836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83854E3F-3636-49C7-9F50-E7F2EAB50B43}"/>
              </a:ext>
            </a:extLst>
          </p:cNvPr>
          <p:cNvSpPr txBox="1"/>
          <p:nvPr/>
        </p:nvSpPr>
        <p:spPr>
          <a:xfrm>
            <a:off x="3923928" y="1284188"/>
            <a:ext cx="1877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5346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978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F67FE9-8C3F-47EA-B51F-C7ACB54B1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Binary numbers -</a:t>
            </a:r>
            <a:r>
              <a:rPr lang="en-US" altLang="zh-CN" dirty="0">
                <a:ea typeface="宋体" panose="02010600030101010101" pitchFamily="2" charset="-122"/>
              </a:rPr>
              <a:t> base two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E472AD-EE3A-472C-8DE7-29C344513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0" y="1019470"/>
            <a:ext cx="9000000" cy="5649890"/>
          </a:xfrm>
        </p:spPr>
        <p:txBody>
          <a:bodyPr>
            <a:normAutofit fontScale="25000" lnSpcReduction="20000"/>
          </a:bodyPr>
          <a:lstStyle/>
          <a:p>
            <a:r>
              <a:rPr lang="en-US" altLang="zh-CN" sz="9600" dirty="0"/>
              <a:t>(101110)</a:t>
            </a:r>
            <a:r>
              <a:rPr lang="en-US" altLang="zh-CN" sz="9600" baseline="-25000" dirty="0"/>
              <a:t>2</a:t>
            </a:r>
          </a:p>
          <a:p>
            <a:pPr marL="300038" lvl="1" indent="0">
              <a:buNone/>
            </a:pPr>
            <a:endParaRPr lang="en-US" altLang="zh-CN" sz="9600" dirty="0"/>
          </a:p>
          <a:p>
            <a:pPr marL="300038" lvl="1" indent="0">
              <a:buNone/>
            </a:pPr>
            <a:endParaRPr lang="en-US" altLang="zh-CN" sz="9600" dirty="0"/>
          </a:p>
          <a:p>
            <a:pPr marL="300038" lvl="1" indent="0">
              <a:buNone/>
            </a:pPr>
            <a:endParaRPr lang="en-US" altLang="zh-CN" sz="9600" dirty="0"/>
          </a:p>
          <a:p>
            <a:pPr marL="300038" lvl="1" indent="0">
              <a:buNone/>
            </a:pPr>
            <a:endParaRPr lang="en-US" altLang="zh-CN" sz="9600" dirty="0"/>
          </a:p>
          <a:p>
            <a:pPr marL="300038" lvl="1" indent="0">
              <a:buNone/>
            </a:pPr>
            <a:endParaRPr lang="en-US" altLang="zh-CN" sz="9600" dirty="0"/>
          </a:p>
          <a:p>
            <a:pPr marL="300038" lvl="1" indent="0">
              <a:buNone/>
            </a:pPr>
            <a:endParaRPr lang="en-US" altLang="zh-CN" sz="9600" dirty="0"/>
          </a:p>
          <a:p>
            <a:pPr marL="300038" lvl="1" indent="0">
              <a:buNone/>
            </a:pPr>
            <a:endParaRPr lang="en-US" altLang="zh-CN" sz="9600" dirty="0"/>
          </a:p>
          <a:p>
            <a:pPr marL="300038" lvl="1" indent="0">
              <a:buNone/>
            </a:pPr>
            <a:endParaRPr lang="en-US" altLang="zh-CN" sz="9600" dirty="0"/>
          </a:p>
          <a:p>
            <a:pPr marL="300038" lvl="1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8000" dirty="0">
                <a:latin typeface="Comic Sans MS" panose="030F0702030302020204" pitchFamily="66" charset="0"/>
              </a:rPr>
              <a:t>(101110)</a:t>
            </a:r>
            <a:r>
              <a:rPr lang="en-US" altLang="zh-CN" sz="8000" baseline="-25000" dirty="0">
                <a:latin typeface="Comic Sans MS" panose="030F0702030302020204" pitchFamily="66" charset="0"/>
              </a:rPr>
              <a:t>2 </a:t>
            </a:r>
            <a:r>
              <a:rPr lang="en-US" altLang="zh-CN" sz="8000" dirty="0">
                <a:solidFill>
                  <a:srgbClr val="C00000"/>
                </a:solidFill>
                <a:latin typeface="Comic Sans MS" panose="030F0702030302020204" pitchFamily="66" charset="0"/>
              </a:rPr>
              <a:t>=1</a:t>
            </a:r>
            <a:r>
              <a:rPr lang="en-US" altLang="zh-CN" sz="8000" dirty="0">
                <a:latin typeface="Comic Sans MS" panose="030F0702030302020204" pitchFamily="66" charset="0"/>
              </a:rPr>
              <a:t>x32+</a:t>
            </a:r>
            <a:r>
              <a:rPr lang="en-US" altLang="zh-CN" sz="8000" dirty="0">
                <a:solidFill>
                  <a:srgbClr val="C00000"/>
                </a:solidFill>
                <a:latin typeface="Comic Sans MS" panose="030F0702030302020204" pitchFamily="66" charset="0"/>
              </a:rPr>
              <a:t>0</a:t>
            </a:r>
            <a:r>
              <a:rPr lang="en-US" altLang="zh-CN" sz="8000" dirty="0">
                <a:latin typeface="Comic Sans MS" panose="030F0702030302020204" pitchFamily="66" charset="0"/>
              </a:rPr>
              <a:t>x16+</a:t>
            </a:r>
            <a:r>
              <a:rPr lang="en-US" altLang="zh-CN" sz="8000" dirty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r>
              <a:rPr lang="en-US" altLang="zh-CN" sz="8000" dirty="0">
                <a:latin typeface="Comic Sans MS" panose="030F0702030302020204" pitchFamily="66" charset="0"/>
              </a:rPr>
              <a:t>x8+</a:t>
            </a:r>
            <a:r>
              <a:rPr lang="en-US" altLang="zh-CN" sz="8000" dirty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r>
              <a:rPr lang="en-US" altLang="zh-CN" sz="8000" dirty="0">
                <a:latin typeface="Comic Sans MS" panose="030F0702030302020204" pitchFamily="66" charset="0"/>
              </a:rPr>
              <a:t>x4+</a:t>
            </a:r>
            <a:r>
              <a:rPr lang="en-US" altLang="zh-CN" sz="8000" dirty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r>
              <a:rPr lang="en-US" altLang="zh-CN" sz="8000" dirty="0">
                <a:latin typeface="Comic Sans MS" panose="030F0702030302020204" pitchFamily="66" charset="0"/>
              </a:rPr>
              <a:t>x2+</a:t>
            </a:r>
            <a:r>
              <a:rPr lang="en-US" altLang="zh-CN" sz="8000" dirty="0">
                <a:solidFill>
                  <a:srgbClr val="C00000"/>
                </a:solidFill>
                <a:latin typeface="Comic Sans MS" panose="030F0702030302020204" pitchFamily="66" charset="0"/>
              </a:rPr>
              <a:t>0</a:t>
            </a:r>
            <a:r>
              <a:rPr lang="en-US" altLang="zh-CN" sz="8000" dirty="0">
                <a:latin typeface="Comic Sans MS" panose="030F0702030302020204" pitchFamily="66" charset="0"/>
              </a:rPr>
              <a:t>x1 =(46)</a:t>
            </a:r>
            <a:r>
              <a:rPr lang="en-US" altLang="zh-CN" sz="8000" baseline="-25000" dirty="0">
                <a:latin typeface="Comic Sans MS" panose="030F0702030302020204" pitchFamily="66" charset="0"/>
              </a:rPr>
              <a:t>10</a:t>
            </a:r>
            <a:endParaRPr lang="en-US" altLang="zh-CN" sz="8000" dirty="0">
              <a:latin typeface="Comic Sans MS" panose="030F0702030302020204" pitchFamily="66" charset="0"/>
            </a:endParaRPr>
          </a:p>
          <a:p>
            <a:pPr marL="300038" lvl="1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8000" dirty="0">
                <a:latin typeface="Comic Sans MS" panose="030F0702030302020204" pitchFamily="66" charset="0"/>
              </a:rPr>
              <a:t>(11110100)</a:t>
            </a:r>
            <a:r>
              <a:rPr lang="en-US" altLang="zh-CN" sz="8000" baseline="-25000" dirty="0">
                <a:latin typeface="Comic Sans MS" panose="030F0702030302020204" pitchFamily="66" charset="0"/>
              </a:rPr>
              <a:t>2 </a:t>
            </a:r>
            <a:r>
              <a:rPr lang="en-US" altLang="zh-CN" sz="8000" dirty="0">
                <a:solidFill>
                  <a:srgbClr val="C00000"/>
                </a:solidFill>
                <a:latin typeface="Comic Sans MS" panose="030F0702030302020204" pitchFamily="66" charset="0"/>
              </a:rPr>
              <a:t>= 1</a:t>
            </a:r>
            <a:r>
              <a:rPr lang="en-US" altLang="zh-CN" sz="8000" dirty="0">
                <a:latin typeface="Comic Sans MS" panose="030F0702030302020204" pitchFamily="66" charset="0"/>
              </a:rPr>
              <a:t>x128</a:t>
            </a:r>
            <a:r>
              <a:rPr lang="en-US" altLang="zh-CN" sz="8000" dirty="0">
                <a:solidFill>
                  <a:srgbClr val="C00000"/>
                </a:solidFill>
                <a:latin typeface="Comic Sans MS" panose="030F0702030302020204" pitchFamily="66" charset="0"/>
              </a:rPr>
              <a:t>+1</a:t>
            </a:r>
            <a:r>
              <a:rPr lang="en-US" altLang="zh-CN" sz="8000" dirty="0">
                <a:latin typeface="Comic Sans MS" panose="030F0702030302020204" pitchFamily="66" charset="0"/>
              </a:rPr>
              <a:t>x64</a:t>
            </a:r>
            <a:r>
              <a:rPr lang="en-US" altLang="zh-CN" sz="8000" dirty="0">
                <a:solidFill>
                  <a:srgbClr val="C00000"/>
                </a:solidFill>
                <a:latin typeface="Comic Sans MS" panose="030F0702030302020204" pitchFamily="66" charset="0"/>
              </a:rPr>
              <a:t>+1</a:t>
            </a:r>
            <a:r>
              <a:rPr lang="en-US" altLang="zh-CN" sz="8000" dirty="0">
                <a:latin typeface="Comic Sans MS" panose="030F0702030302020204" pitchFamily="66" charset="0"/>
              </a:rPr>
              <a:t>x32+</a:t>
            </a:r>
            <a:r>
              <a:rPr lang="en-US" altLang="zh-CN" sz="8000" dirty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r>
              <a:rPr lang="en-US" altLang="zh-CN" sz="8000" dirty="0">
                <a:latin typeface="Comic Sans MS" panose="030F0702030302020204" pitchFamily="66" charset="0"/>
              </a:rPr>
              <a:t>x16+</a:t>
            </a:r>
            <a:r>
              <a:rPr lang="en-US" altLang="zh-CN" sz="8000" dirty="0">
                <a:solidFill>
                  <a:srgbClr val="C00000"/>
                </a:solidFill>
                <a:latin typeface="Comic Sans MS" panose="030F0702030302020204" pitchFamily="66" charset="0"/>
              </a:rPr>
              <a:t>0</a:t>
            </a:r>
            <a:r>
              <a:rPr lang="en-US" altLang="zh-CN" sz="8000" dirty="0">
                <a:latin typeface="Comic Sans MS" panose="030F0702030302020204" pitchFamily="66" charset="0"/>
              </a:rPr>
              <a:t>x8+</a:t>
            </a:r>
            <a:r>
              <a:rPr lang="en-US" altLang="zh-CN" sz="8000" dirty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r>
              <a:rPr lang="en-US" altLang="zh-CN" sz="8000" dirty="0">
                <a:latin typeface="Comic Sans MS" panose="030F0702030302020204" pitchFamily="66" charset="0"/>
              </a:rPr>
              <a:t>x4+</a:t>
            </a:r>
            <a:r>
              <a:rPr lang="en-US" altLang="zh-CN" sz="8000" dirty="0">
                <a:solidFill>
                  <a:srgbClr val="C00000"/>
                </a:solidFill>
                <a:latin typeface="Comic Sans MS" panose="030F0702030302020204" pitchFamily="66" charset="0"/>
              </a:rPr>
              <a:t>0</a:t>
            </a:r>
            <a:r>
              <a:rPr lang="en-US" altLang="zh-CN" sz="8000" dirty="0">
                <a:latin typeface="Comic Sans MS" panose="030F0702030302020204" pitchFamily="66" charset="0"/>
              </a:rPr>
              <a:t>x2+</a:t>
            </a:r>
            <a:r>
              <a:rPr lang="en-US" altLang="zh-CN" sz="8000" dirty="0">
                <a:solidFill>
                  <a:srgbClr val="C00000"/>
                </a:solidFill>
                <a:latin typeface="Comic Sans MS" panose="030F0702030302020204" pitchFamily="66" charset="0"/>
              </a:rPr>
              <a:t>0</a:t>
            </a:r>
            <a:r>
              <a:rPr lang="en-US" altLang="zh-CN" sz="8000" dirty="0">
                <a:latin typeface="Comic Sans MS" panose="030F0702030302020204" pitchFamily="66" charset="0"/>
              </a:rPr>
              <a:t>x1=(244)</a:t>
            </a:r>
            <a:r>
              <a:rPr lang="en-US" altLang="zh-CN" sz="8000" baseline="-25000" dirty="0">
                <a:latin typeface="Comic Sans MS" panose="030F0702030302020204" pitchFamily="66" charset="0"/>
              </a:rPr>
              <a:t>10</a:t>
            </a:r>
            <a:endParaRPr lang="en-US" altLang="zh-CN" sz="8000" dirty="0">
              <a:latin typeface="Comic Sans MS" panose="030F0702030302020204" pitchFamily="66" charset="0"/>
            </a:endParaRPr>
          </a:p>
          <a:p>
            <a:pPr marL="300038" lvl="1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8000" dirty="0">
                <a:latin typeface="Comic Sans MS" panose="030F0702030302020204" pitchFamily="66" charset="0"/>
              </a:rPr>
              <a:t>(2790)</a:t>
            </a:r>
            <a:r>
              <a:rPr lang="en-US" altLang="zh-CN" sz="8000" baseline="-25000" dirty="0">
                <a:latin typeface="Comic Sans MS" panose="030F0702030302020204" pitchFamily="66" charset="0"/>
              </a:rPr>
              <a:t>10 </a:t>
            </a:r>
            <a:r>
              <a:rPr lang="en-US" altLang="zh-CN" sz="8000" dirty="0">
                <a:solidFill>
                  <a:srgbClr val="C00000"/>
                </a:solidFill>
                <a:latin typeface="Comic Sans MS" panose="030F0702030302020204" pitchFamily="66" charset="0"/>
              </a:rPr>
              <a:t>= (             ?               )</a:t>
            </a:r>
            <a:r>
              <a:rPr lang="en-US" altLang="zh-CN" sz="8000" baseline="-25000" dirty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r>
              <a:rPr lang="en-US" altLang="zh-CN" sz="80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  <a:p>
            <a:pPr marL="300038" lvl="1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8000" dirty="0">
                <a:latin typeface="Comic Sans MS" panose="030F0702030302020204" pitchFamily="66" charset="0"/>
              </a:rPr>
              <a:t>(5346)</a:t>
            </a:r>
            <a:r>
              <a:rPr lang="en-US" altLang="zh-CN" sz="8000" baseline="-25000" dirty="0">
                <a:latin typeface="Comic Sans MS" panose="030F0702030302020204" pitchFamily="66" charset="0"/>
              </a:rPr>
              <a:t>10</a:t>
            </a:r>
            <a:r>
              <a:rPr lang="en-US" altLang="zh-CN" sz="8000" dirty="0">
                <a:solidFill>
                  <a:srgbClr val="C00000"/>
                </a:solidFill>
                <a:latin typeface="Comic Sans MS" panose="030F0702030302020204" pitchFamily="66" charset="0"/>
              </a:rPr>
              <a:t> = (             ?              )</a:t>
            </a:r>
            <a:r>
              <a:rPr lang="en-US" altLang="zh-CN" sz="8000" baseline="-25000" dirty="0">
                <a:solidFill>
                  <a:srgbClr val="C00000"/>
                </a:solidFill>
                <a:latin typeface="Comic Sans MS" panose="030F0702030302020204" pitchFamily="66" charset="0"/>
              </a:rPr>
              <a:t>2</a:t>
            </a:r>
            <a:endParaRPr lang="en-US" altLang="zh-CN" sz="8000" dirty="0">
              <a:latin typeface="Comic Sans MS" panose="030F0702030302020204" pitchFamily="66" charset="0"/>
            </a:endParaRPr>
          </a:p>
          <a:p>
            <a:pPr marL="300038" lvl="1" indent="0">
              <a:buNone/>
            </a:pPr>
            <a:endParaRPr lang="zh-CN" altLang="en-US" sz="9600" dirty="0"/>
          </a:p>
          <a:p>
            <a:endParaRPr lang="en-US" altLang="zh-CN" sz="9600" dirty="0"/>
          </a:p>
          <a:p>
            <a:endParaRPr lang="en-US" altLang="zh-CN" sz="9600" dirty="0"/>
          </a:p>
          <a:p>
            <a:endParaRPr lang="en-US" altLang="zh-CN" sz="9600" dirty="0"/>
          </a:p>
          <a:p>
            <a:pPr marL="0" indent="0">
              <a:buNone/>
            </a:pPr>
            <a:endParaRPr lang="zh-CN" altLang="en-US" sz="9600" dirty="0"/>
          </a:p>
          <a:p>
            <a:endParaRPr lang="zh-CN" altLang="en-US" dirty="0"/>
          </a:p>
          <a:p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7" name="内容占位符 3">
            <a:extLst>
              <a:ext uri="{FF2B5EF4-FFF2-40B4-BE49-F238E27FC236}">
                <a16:creationId xmlns:a16="http://schemas.microsoft.com/office/drawing/2014/main" id="{97F22EE8-8818-4245-AF72-1E1A36C485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089233"/>
              </p:ext>
            </p:extLst>
          </p:nvPr>
        </p:nvGraphicFramePr>
        <p:xfrm>
          <a:off x="395536" y="2204864"/>
          <a:ext cx="8572500" cy="1676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532082189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453753189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59548687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1653612197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3742753837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812950674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378680402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>
                          <a:effectLst/>
                        </a:rPr>
                        <a:t>Available digit</a:t>
                      </a:r>
                      <a:endParaRPr lang="zh-CN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0, 1</a:t>
                      </a:r>
                      <a:endParaRPr lang="zh-CN" altLang="en-US" sz="20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86822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>
                          <a:effectLst/>
                        </a:rPr>
                        <a:t>Place value</a:t>
                      </a:r>
                      <a:endParaRPr lang="zh-CN" altLang="en-US" sz="1600" b="1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2</a:t>
                      </a:r>
                      <a:r>
                        <a:rPr lang="en-US" altLang="zh-CN" sz="2000" baseline="30000" dirty="0"/>
                        <a:t>5</a:t>
                      </a:r>
                      <a:r>
                        <a:rPr lang="en-US" altLang="zh-CN" sz="2000" baseline="0" dirty="0"/>
                        <a:t>=32</a:t>
                      </a:r>
                      <a:endParaRPr lang="zh-CN" altLang="en-US" sz="2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</a:t>
                      </a:r>
                      <a:r>
                        <a:rPr lang="en-US" altLang="zh-CN" sz="2000" baseline="30000" dirty="0"/>
                        <a:t>4</a:t>
                      </a:r>
                      <a:r>
                        <a:rPr lang="en-US" altLang="zh-CN" sz="2000" baseline="0" dirty="0"/>
                        <a:t>=16</a:t>
                      </a:r>
                      <a:endParaRPr lang="zh-CN" altLang="en-US" sz="2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2</a:t>
                      </a:r>
                      <a:r>
                        <a:rPr lang="en-US" altLang="zh-CN" sz="2000" baseline="30000" dirty="0"/>
                        <a:t>3</a:t>
                      </a:r>
                      <a:r>
                        <a:rPr lang="en-US" altLang="zh-CN" sz="2000" baseline="0" dirty="0"/>
                        <a:t>=8</a:t>
                      </a:r>
                      <a:endParaRPr lang="zh-CN" altLang="en-US" sz="2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</a:t>
                      </a:r>
                      <a:r>
                        <a:rPr lang="en-US" altLang="zh-CN" sz="2000" baseline="30000" dirty="0"/>
                        <a:t>2</a:t>
                      </a:r>
                      <a:r>
                        <a:rPr lang="en-US" altLang="zh-CN" sz="2000" baseline="0" dirty="0"/>
                        <a:t>=4</a:t>
                      </a:r>
                      <a:endParaRPr lang="zh-CN" altLang="en-US" sz="2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2</a:t>
                      </a:r>
                      <a:r>
                        <a:rPr lang="en-US" altLang="zh-CN" sz="2000" baseline="30000" dirty="0"/>
                        <a:t>1</a:t>
                      </a:r>
                      <a:r>
                        <a:rPr lang="en-US" altLang="zh-CN" sz="2000" baseline="0" dirty="0"/>
                        <a:t>=2</a:t>
                      </a:r>
                      <a:endParaRPr lang="zh-CN" altLang="en-US" sz="2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2</a:t>
                      </a:r>
                      <a:r>
                        <a:rPr lang="en-US" altLang="zh-CN" sz="2000" baseline="30000" dirty="0"/>
                        <a:t>0</a:t>
                      </a:r>
                      <a:r>
                        <a:rPr lang="en-US" altLang="zh-CN" sz="2000" baseline="0" dirty="0"/>
                        <a:t>=1</a:t>
                      </a:r>
                      <a:endParaRPr lang="zh-CN" altLang="en-US" sz="2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2107189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>
                          <a:effectLst/>
                        </a:rPr>
                        <a:t>Digit</a:t>
                      </a:r>
                      <a:endParaRPr lang="zh-CN" altLang="en-US" sz="1600" b="1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907455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>
                          <a:effectLst/>
                        </a:rPr>
                        <a:t>Product of digit and place value</a:t>
                      </a:r>
                      <a:endParaRPr lang="zh-CN" altLang="en-US" sz="1600" b="1" i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32</a:t>
                      </a:r>
                      <a:endParaRPr lang="zh-CN" altLang="en-US" sz="2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</a:t>
                      </a:r>
                      <a:endParaRPr lang="zh-CN" altLang="en-US" sz="2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8</a:t>
                      </a:r>
                      <a:endParaRPr lang="zh-CN" altLang="en-US" sz="2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4</a:t>
                      </a:r>
                      <a:endParaRPr lang="zh-CN" altLang="en-US" sz="2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</a:t>
                      </a:r>
                      <a:endParaRPr lang="zh-CN" altLang="en-US" sz="2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</a:t>
                      </a:r>
                      <a:endParaRPr lang="zh-CN" altLang="en-US" sz="2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78296836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74CDCA41-0BE8-409E-B194-BEB7EC6246B4}"/>
              </a:ext>
            </a:extLst>
          </p:cNvPr>
          <p:cNvSpPr txBox="1"/>
          <p:nvPr/>
        </p:nvSpPr>
        <p:spPr>
          <a:xfrm>
            <a:off x="3275856" y="1265929"/>
            <a:ext cx="3023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10 1110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7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679251C-5CCC-42B3-9CC9-990276B2C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sz="2800" dirty="0">
                <a:sym typeface="Arial" panose="020B0604020202020204" pitchFamily="34" charset="0"/>
              </a:rPr>
              <a:t>Outline</a:t>
            </a:r>
            <a:endParaRPr lang="zh-CN" altLang="en-US" sz="2800" dirty="0">
              <a:sym typeface="Arial" panose="020B0604020202020204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4C9AABB8-4D35-4CBF-AF3D-0EE017BBA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235" y="1171865"/>
            <a:ext cx="7418983" cy="8446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How do we represent information in a computer?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5D434DAE-9DAA-4FD6-AA29-CE6D2824F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92" y="1282032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F439E715-0CA3-4620-B85C-DD646DAD13B5}"/>
              </a:ext>
            </a:extLst>
          </p:cNvPr>
          <p:cNvCxnSpPr/>
          <p:nvPr/>
        </p:nvCxnSpPr>
        <p:spPr>
          <a:xfrm>
            <a:off x="337581" y="1929053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7">
            <a:extLst>
              <a:ext uri="{FF2B5EF4-FFF2-40B4-BE49-F238E27FC236}">
                <a16:creationId xmlns:a16="http://schemas.microsoft.com/office/drawing/2014/main" id="{0F58A35C-1A96-4B4B-A39A-2DBCA5B73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235" y="2267918"/>
            <a:ext cx="7418983" cy="47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Integer Data Types</a:t>
            </a: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092B0158-48C3-4BAB-8213-4193F98F4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92" y="2193418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2CEDC0D-03C1-4D7F-8F1B-ABCAAC7367E4}"/>
              </a:ext>
            </a:extLst>
          </p:cNvPr>
          <p:cNvCxnSpPr/>
          <p:nvPr/>
        </p:nvCxnSpPr>
        <p:spPr>
          <a:xfrm>
            <a:off x="337581" y="2840439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7">
            <a:extLst>
              <a:ext uri="{FF2B5EF4-FFF2-40B4-BE49-F238E27FC236}">
                <a16:creationId xmlns:a16="http://schemas.microsoft.com/office/drawing/2014/main" id="{9A1C5F9C-A24D-4885-9014-0DA029EBC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235" y="3156640"/>
            <a:ext cx="7418983" cy="47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2’Complement Integers</a:t>
            </a: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id="{057E0051-8941-4A25-9D4E-C5F41A92E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92" y="3082140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F1235FC8-6497-49B7-AE85-CFA93F6A546F}"/>
              </a:ext>
            </a:extLst>
          </p:cNvPr>
          <p:cNvCxnSpPr/>
          <p:nvPr/>
        </p:nvCxnSpPr>
        <p:spPr>
          <a:xfrm>
            <a:off x="337581" y="3729161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7">
            <a:extLst>
              <a:ext uri="{FF2B5EF4-FFF2-40B4-BE49-F238E27FC236}">
                <a16:creationId xmlns:a16="http://schemas.microsoft.com/office/drawing/2014/main" id="{363A0184-AA66-4FFD-AD2D-CAA6CAE28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235" y="3994793"/>
            <a:ext cx="7418983" cy="47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Binary-Decimal Conversion</a:t>
            </a:r>
          </a:p>
        </p:txBody>
      </p:sp>
      <p:sp>
        <p:nvSpPr>
          <p:cNvPr id="31" name="Text Box 17">
            <a:extLst>
              <a:ext uri="{FF2B5EF4-FFF2-40B4-BE49-F238E27FC236}">
                <a16:creationId xmlns:a16="http://schemas.microsoft.com/office/drawing/2014/main" id="{7FAED2FD-03E1-4DB4-A282-01844A7C2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92" y="3920293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690BE8E-E3DB-44C7-8684-485BDACE0A4B}"/>
              </a:ext>
            </a:extLst>
          </p:cNvPr>
          <p:cNvCxnSpPr/>
          <p:nvPr/>
        </p:nvCxnSpPr>
        <p:spPr>
          <a:xfrm>
            <a:off x="337581" y="456731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5435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679251C-5CCC-42B3-9CC9-990276B2C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sz="2800" dirty="0">
                <a:sym typeface="Arial" panose="020B0604020202020204" pitchFamily="34" charset="0"/>
              </a:rPr>
              <a:t>Outline</a:t>
            </a:r>
            <a:endParaRPr lang="zh-CN" altLang="en-US" sz="2800" dirty="0">
              <a:sym typeface="Arial" panose="020B0604020202020204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4C9AABB8-4D35-4CBF-AF3D-0EE017BBA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235" y="1171865"/>
            <a:ext cx="7418983" cy="8446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How do we represent information in a computer?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5D434DAE-9DAA-4FD6-AA29-CE6D2824F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92" y="1282032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F439E715-0CA3-4620-B85C-DD646DAD13B5}"/>
              </a:ext>
            </a:extLst>
          </p:cNvPr>
          <p:cNvCxnSpPr/>
          <p:nvPr/>
        </p:nvCxnSpPr>
        <p:spPr>
          <a:xfrm>
            <a:off x="337581" y="1929053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7">
            <a:extLst>
              <a:ext uri="{FF2B5EF4-FFF2-40B4-BE49-F238E27FC236}">
                <a16:creationId xmlns:a16="http://schemas.microsoft.com/office/drawing/2014/main" id="{0F58A35C-1A96-4B4B-A39A-2DBCA5B73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235" y="2267918"/>
            <a:ext cx="7418983" cy="47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Integer Data Types</a:t>
            </a: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092B0158-48C3-4BAB-8213-4193F98F4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92" y="2193418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2CEDC0D-03C1-4D7F-8F1B-ABCAAC7367E4}"/>
              </a:ext>
            </a:extLst>
          </p:cNvPr>
          <p:cNvCxnSpPr/>
          <p:nvPr/>
        </p:nvCxnSpPr>
        <p:spPr>
          <a:xfrm>
            <a:off x="337581" y="2840439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1325C5E1-32DB-4F00-BE14-9B8D8A54D87F}"/>
              </a:ext>
            </a:extLst>
          </p:cNvPr>
          <p:cNvGrpSpPr/>
          <p:nvPr/>
        </p:nvGrpSpPr>
        <p:grpSpPr>
          <a:xfrm>
            <a:off x="336992" y="3082140"/>
            <a:ext cx="8196226" cy="647021"/>
            <a:chOff x="336992" y="3082140"/>
            <a:chExt cx="8196226" cy="647021"/>
          </a:xfrm>
        </p:grpSpPr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9A1C5F9C-A24D-4885-9014-0DA029EBC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235" y="3156640"/>
              <a:ext cx="7418983" cy="4753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FF0000"/>
                </a:buClr>
                <a:buSzPct val="76000"/>
                <a:buFont typeface="Wingdings 3" panose="05040102010807070707" pitchFamily="18" charset="2"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Times New Roman" panose="02020603050405020304" pitchFamily="18" charset="0"/>
                </a:rPr>
                <a:t>2’Complement Integers</a:t>
              </a:r>
            </a:p>
          </p:txBody>
        </p:sp>
        <p:sp>
          <p:nvSpPr>
            <p:cNvPr id="28" name="Text Box 17">
              <a:extLst>
                <a:ext uri="{FF2B5EF4-FFF2-40B4-BE49-F238E27FC236}">
                  <a16:creationId xmlns:a16="http://schemas.microsoft.com/office/drawing/2014/main" id="{057E0051-8941-4A25-9D4E-C5F41A92E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992" y="3082140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89535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F1235FC8-6497-49B7-AE85-CFA93F6A546F}"/>
                </a:ext>
              </a:extLst>
            </p:cNvPr>
            <p:cNvCxnSpPr/>
            <p:nvPr/>
          </p:nvCxnSpPr>
          <p:spPr>
            <a:xfrm>
              <a:off x="337581" y="3729161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CEA2444F-0F90-4BBB-A67A-1C675239D72E}"/>
              </a:ext>
            </a:extLst>
          </p:cNvPr>
          <p:cNvGrpSpPr/>
          <p:nvPr/>
        </p:nvGrpSpPr>
        <p:grpSpPr>
          <a:xfrm>
            <a:off x="336992" y="3920293"/>
            <a:ext cx="8196226" cy="647021"/>
            <a:chOff x="336992" y="3920293"/>
            <a:chExt cx="8196226" cy="647021"/>
          </a:xfrm>
        </p:grpSpPr>
        <p:sp>
          <p:nvSpPr>
            <p:cNvPr id="30" name="TextBox 7">
              <a:extLst>
                <a:ext uri="{FF2B5EF4-FFF2-40B4-BE49-F238E27FC236}">
                  <a16:creationId xmlns:a16="http://schemas.microsoft.com/office/drawing/2014/main" id="{363A0184-AA66-4FFD-AD2D-CAA6CAE28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4235" y="3994793"/>
              <a:ext cx="7418983" cy="4753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FF0000"/>
                </a:buClr>
                <a:buSzPct val="76000"/>
                <a:buFont typeface="Wingdings 3" panose="05040102010807070707" pitchFamily="18" charset="2"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Times New Roman" panose="02020603050405020304" pitchFamily="18" charset="0"/>
                </a:rPr>
                <a:t>Binary-Decimal Conversion</a:t>
              </a:r>
            </a:p>
          </p:txBody>
        </p:sp>
        <p:sp>
          <p:nvSpPr>
            <p:cNvPr id="31" name="Text Box 17">
              <a:extLst>
                <a:ext uri="{FF2B5EF4-FFF2-40B4-BE49-F238E27FC236}">
                  <a16:creationId xmlns:a16="http://schemas.microsoft.com/office/drawing/2014/main" id="{7FAED2FD-03E1-4DB4-A282-01844A7C2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992" y="3920293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89535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</a:t>
              </a:r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D690BE8E-E3DB-44C7-8684-485BDACE0A4B}"/>
                </a:ext>
              </a:extLst>
            </p:cNvPr>
            <p:cNvCxnSpPr/>
            <p:nvPr/>
          </p:nvCxnSpPr>
          <p:spPr>
            <a:xfrm>
              <a:off x="337581" y="4567314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693037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日期占位符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C7D19A-13D0-4B3E-9D66-1071EEEF33B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C8B72-0B88-48AE-A821-A3775FC328A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1" y="71438"/>
            <a:ext cx="9067799" cy="765175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Unsigned Integers (cont.)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1" y="981075"/>
            <a:ext cx="9067799" cy="5481638"/>
          </a:xfrm>
        </p:spPr>
        <p:txBody>
          <a:bodyPr/>
          <a:lstStyle/>
          <a:p>
            <a:pPr marL="0" indent="0"/>
            <a:r>
              <a:rPr lang="en-US" altLang="zh-CN" dirty="0">
                <a:ea typeface="宋体" panose="02010600030101010101" pitchFamily="2" charset="-122"/>
              </a:rPr>
              <a:t> An </a:t>
            </a:r>
            <a:r>
              <a:rPr lang="en-US" altLang="zh-CN" i="1" dirty="0">
                <a:ea typeface="宋体" panose="02010600030101010101" pitchFamily="2" charset="-122"/>
              </a:rPr>
              <a:t>n</a:t>
            </a:r>
            <a:r>
              <a:rPr lang="en-US" altLang="zh-CN" dirty="0">
                <a:ea typeface="宋体" panose="02010600030101010101" pitchFamily="2" charset="-122"/>
              </a:rPr>
              <a:t>-bit unsigned integer represents </a:t>
            </a:r>
            <a:r>
              <a:rPr lang="en-US" altLang="zh-CN" i="1" dirty="0">
                <a:ea typeface="宋体" panose="02010600030101010101" pitchFamily="2" charset="-122"/>
              </a:rPr>
              <a:t>2</a:t>
            </a:r>
            <a:r>
              <a:rPr lang="en-US" altLang="zh-CN" i="1" baseline="30000" dirty="0">
                <a:ea typeface="宋体" panose="02010600030101010101" pitchFamily="2" charset="-122"/>
              </a:rPr>
              <a:t>n</a:t>
            </a:r>
            <a:r>
              <a:rPr lang="en-US" altLang="zh-CN" dirty="0">
                <a:ea typeface="宋体" panose="02010600030101010101" pitchFamily="2" charset="-122"/>
              </a:rPr>
              <a:t> values: from 0 to 2</a:t>
            </a:r>
            <a:r>
              <a:rPr lang="en-US" altLang="zh-CN" i="1" baseline="30000" dirty="0">
                <a:ea typeface="宋体" panose="02010600030101010101" pitchFamily="2" charset="-122"/>
              </a:rPr>
              <a:t>n</a:t>
            </a:r>
            <a:r>
              <a:rPr lang="en-US" altLang="zh-CN" dirty="0">
                <a:ea typeface="宋体" panose="02010600030101010101" pitchFamily="2" charset="-122"/>
              </a:rPr>
              <a:t>-1.</a:t>
            </a:r>
          </a:p>
        </p:txBody>
      </p:sp>
      <p:graphicFrame>
        <p:nvGraphicFramePr>
          <p:cNvPr id="10138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221305"/>
              </p:ext>
            </p:extLst>
          </p:nvPr>
        </p:nvGraphicFramePr>
        <p:xfrm>
          <a:off x="3276600" y="1981200"/>
          <a:ext cx="2514600" cy="36576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93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日期占位符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74FEBD-D646-4EA6-93DC-23527A08085B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FA827E-F2FE-42B9-ADC4-E4BBF4160AF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1438"/>
            <a:ext cx="8839200" cy="765175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Unsigned Binary Arithmetic</a:t>
            </a:r>
          </a:p>
        </p:txBody>
      </p:sp>
      <p:sp>
        <p:nvSpPr>
          <p:cNvPr id="24581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76201" y="981075"/>
            <a:ext cx="9067799" cy="1308100"/>
          </a:xfrm>
        </p:spPr>
        <p:txBody>
          <a:bodyPr/>
          <a:lstStyle/>
          <a:p>
            <a:pPr marL="0" indent="0"/>
            <a:r>
              <a:rPr lang="en-US" altLang="zh-CN" dirty="0">
                <a:ea typeface="宋体" panose="02010600030101010101" pitchFamily="2" charset="-122"/>
              </a:rPr>
              <a:t>Base-2 addition – just like base-10!</a:t>
            </a:r>
          </a:p>
          <a:p>
            <a:pPr marL="684213" lvl="1">
              <a:buFont typeface="Wingdings" panose="05000000000000000000" pitchFamily="2" charset="2"/>
              <a:buChar char="l"/>
            </a:pPr>
            <a:r>
              <a:rPr lang="en-US" altLang="zh-CN" dirty="0"/>
              <a:t>add from right to left, propagating carry</a:t>
            </a:r>
          </a:p>
        </p:txBody>
      </p:sp>
      <p:sp>
        <p:nvSpPr>
          <p:cNvPr id="24582" name="Text Box 1028"/>
          <p:cNvSpPr txBox="1">
            <a:spLocks noChangeArrowheads="1"/>
          </p:cNvSpPr>
          <p:nvPr/>
        </p:nvSpPr>
        <p:spPr bwMode="auto">
          <a:xfrm>
            <a:off x="1066800" y="2514600"/>
            <a:ext cx="71628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1771650" algn="r"/>
                <a:tab pos="2976563" algn="r"/>
                <a:tab pos="4108450" algn="r"/>
                <a:tab pos="5089525" algn="r"/>
                <a:tab pos="6235700" algn="r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1771650" algn="r"/>
                <a:tab pos="2976563" algn="r"/>
                <a:tab pos="4108450" algn="r"/>
                <a:tab pos="5089525" algn="r"/>
                <a:tab pos="6235700" algn="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1771650" algn="r"/>
                <a:tab pos="2976563" algn="r"/>
                <a:tab pos="4108450" algn="r"/>
                <a:tab pos="5089525" algn="r"/>
                <a:tab pos="6235700" algn="r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1771650" algn="r"/>
                <a:tab pos="2976563" algn="r"/>
                <a:tab pos="4108450" algn="r"/>
                <a:tab pos="5089525" algn="r"/>
                <a:tab pos="6235700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1771650" algn="r"/>
                <a:tab pos="2976563" algn="r"/>
                <a:tab pos="4108450" algn="r"/>
                <a:tab pos="5089525" algn="r"/>
                <a:tab pos="6235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2976563" algn="r"/>
                <a:tab pos="4108450" algn="r"/>
                <a:tab pos="5089525" algn="r"/>
                <a:tab pos="6235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2976563" algn="r"/>
                <a:tab pos="4108450" algn="r"/>
                <a:tab pos="5089525" algn="r"/>
                <a:tab pos="6235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2976563" algn="r"/>
                <a:tab pos="4108450" algn="r"/>
                <a:tab pos="5089525" algn="r"/>
                <a:tab pos="6235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2976563" algn="r"/>
                <a:tab pos="4108450" algn="r"/>
                <a:tab pos="5089525" algn="r"/>
                <a:tab pos="6235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2976563" algn="r"/>
                <a:tab pos="4108450" algn="r"/>
                <a:tab pos="5089525" algn="r"/>
                <a:tab pos="6235700" algn="r"/>
              </a:tabLst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</a:rPr>
              <a:t>10010		10010		1111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2976563" algn="r"/>
                <a:tab pos="4108450" algn="r"/>
                <a:tab pos="5089525" algn="r"/>
                <a:tab pos="6235700" algn="r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</a:rPr>
              <a:t>	+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</a:rPr>
              <a:t>	1001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</a:rPr>
              <a:t> 	+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</a:rPr>
              <a:t>	1011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</a:rPr>
              <a:t>	+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</a:rPr>
              <a:t>	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2976563" algn="r"/>
                <a:tab pos="4108450" algn="r"/>
                <a:tab pos="5089525" algn="r"/>
                <a:tab pos="6235700" algn="r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</a:rPr>
              <a:t>		11011		11101		10000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2976563" algn="r"/>
                <a:tab pos="4108450" algn="r"/>
                <a:tab pos="5089525" algn="r"/>
                <a:tab pos="6235700" algn="r"/>
              </a:tabLst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2976563" algn="r"/>
                <a:tab pos="4108450" algn="r"/>
                <a:tab pos="5089525" algn="r"/>
                <a:tab pos="6235700" algn="r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</a:rPr>
              <a:t>				10111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2976563" algn="r"/>
                <a:tab pos="4108450" algn="r"/>
                <a:tab pos="5089525" algn="r"/>
                <a:tab pos="6235700" algn="r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</a:rPr>
              <a:t>			+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</a:rPr>
              <a:t>	111</a:t>
            </a:r>
            <a:endParaRPr kumimoji="0" lang="en-US" altLang="zh-CN" sz="2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anose="02010600030101010101" pitchFamily="2" charset="-122"/>
            </a:endParaRPr>
          </a:p>
        </p:txBody>
      </p:sp>
      <p:sp>
        <p:nvSpPr>
          <p:cNvPr id="24583" name="Freeform 1029"/>
          <p:cNvSpPr>
            <a:spLocks/>
          </p:cNvSpPr>
          <p:nvPr/>
        </p:nvSpPr>
        <p:spPr bwMode="auto">
          <a:xfrm>
            <a:off x="4714875" y="2362200"/>
            <a:ext cx="238125" cy="233363"/>
          </a:xfrm>
          <a:custGeom>
            <a:avLst/>
            <a:gdLst>
              <a:gd name="T0" fmla="*/ 2147483646 w 150"/>
              <a:gd name="T1" fmla="*/ 2147483646 h 147"/>
              <a:gd name="T2" fmla="*/ 2147483646 w 150"/>
              <a:gd name="T3" fmla="*/ 2147483646 h 147"/>
              <a:gd name="T4" fmla="*/ 2147483646 w 150"/>
              <a:gd name="T5" fmla="*/ 0 h 147"/>
              <a:gd name="T6" fmla="*/ 2147483646 w 150"/>
              <a:gd name="T7" fmla="*/ 2147483646 h 147"/>
              <a:gd name="T8" fmla="*/ 0 w 150"/>
              <a:gd name="T9" fmla="*/ 2147483646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"/>
              <a:gd name="T16" fmla="*/ 0 h 147"/>
              <a:gd name="T17" fmla="*/ 150 w 150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" h="147">
                <a:moveTo>
                  <a:pt x="150" y="144"/>
                </a:moveTo>
                <a:cubicBezTo>
                  <a:pt x="147" y="129"/>
                  <a:pt x="145" y="78"/>
                  <a:pt x="132" y="54"/>
                </a:cubicBezTo>
                <a:cubicBezTo>
                  <a:pt x="119" y="30"/>
                  <a:pt x="92" y="0"/>
                  <a:pt x="72" y="0"/>
                </a:cubicBezTo>
                <a:cubicBezTo>
                  <a:pt x="52" y="0"/>
                  <a:pt x="24" y="26"/>
                  <a:pt x="12" y="51"/>
                </a:cubicBezTo>
                <a:cubicBezTo>
                  <a:pt x="0" y="76"/>
                  <a:pt x="2" y="127"/>
                  <a:pt x="0" y="1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4" name="Text Box 1030"/>
          <p:cNvSpPr txBox="1">
            <a:spLocks noChangeArrowheads="1"/>
          </p:cNvSpPr>
          <p:nvPr/>
        </p:nvSpPr>
        <p:spPr bwMode="auto">
          <a:xfrm>
            <a:off x="4865688" y="2133600"/>
            <a:ext cx="636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carry</a:t>
            </a:r>
          </a:p>
        </p:txBody>
      </p:sp>
      <p:sp>
        <p:nvSpPr>
          <p:cNvPr id="24585" name="Freeform 1031"/>
          <p:cNvSpPr>
            <a:spLocks/>
          </p:cNvSpPr>
          <p:nvPr/>
        </p:nvSpPr>
        <p:spPr bwMode="auto">
          <a:xfrm>
            <a:off x="7058025" y="2362200"/>
            <a:ext cx="238125" cy="233363"/>
          </a:xfrm>
          <a:custGeom>
            <a:avLst/>
            <a:gdLst>
              <a:gd name="T0" fmla="*/ 2147483646 w 150"/>
              <a:gd name="T1" fmla="*/ 2147483646 h 147"/>
              <a:gd name="T2" fmla="*/ 2147483646 w 150"/>
              <a:gd name="T3" fmla="*/ 2147483646 h 147"/>
              <a:gd name="T4" fmla="*/ 2147483646 w 150"/>
              <a:gd name="T5" fmla="*/ 0 h 147"/>
              <a:gd name="T6" fmla="*/ 2147483646 w 150"/>
              <a:gd name="T7" fmla="*/ 2147483646 h 147"/>
              <a:gd name="T8" fmla="*/ 0 w 150"/>
              <a:gd name="T9" fmla="*/ 2147483646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"/>
              <a:gd name="T16" fmla="*/ 0 h 147"/>
              <a:gd name="T17" fmla="*/ 150 w 150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" h="147">
                <a:moveTo>
                  <a:pt x="150" y="144"/>
                </a:moveTo>
                <a:cubicBezTo>
                  <a:pt x="147" y="129"/>
                  <a:pt x="145" y="78"/>
                  <a:pt x="132" y="54"/>
                </a:cubicBezTo>
                <a:cubicBezTo>
                  <a:pt x="119" y="30"/>
                  <a:pt x="92" y="0"/>
                  <a:pt x="72" y="0"/>
                </a:cubicBezTo>
                <a:cubicBezTo>
                  <a:pt x="52" y="0"/>
                  <a:pt x="24" y="26"/>
                  <a:pt x="12" y="51"/>
                </a:cubicBezTo>
                <a:cubicBezTo>
                  <a:pt x="0" y="76"/>
                  <a:pt x="2" y="127"/>
                  <a:pt x="0" y="1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6" name="Freeform 1032"/>
          <p:cNvSpPr>
            <a:spLocks/>
          </p:cNvSpPr>
          <p:nvPr/>
        </p:nvSpPr>
        <p:spPr bwMode="auto">
          <a:xfrm>
            <a:off x="6834188" y="2362200"/>
            <a:ext cx="238125" cy="233363"/>
          </a:xfrm>
          <a:custGeom>
            <a:avLst/>
            <a:gdLst>
              <a:gd name="T0" fmla="*/ 2147483646 w 150"/>
              <a:gd name="T1" fmla="*/ 2147483646 h 147"/>
              <a:gd name="T2" fmla="*/ 2147483646 w 150"/>
              <a:gd name="T3" fmla="*/ 2147483646 h 147"/>
              <a:gd name="T4" fmla="*/ 2147483646 w 150"/>
              <a:gd name="T5" fmla="*/ 0 h 147"/>
              <a:gd name="T6" fmla="*/ 2147483646 w 150"/>
              <a:gd name="T7" fmla="*/ 2147483646 h 147"/>
              <a:gd name="T8" fmla="*/ 0 w 150"/>
              <a:gd name="T9" fmla="*/ 2147483646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"/>
              <a:gd name="T16" fmla="*/ 0 h 147"/>
              <a:gd name="T17" fmla="*/ 150 w 150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" h="147">
                <a:moveTo>
                  <a:pt x="150" y="144"/>
                </a:moveTo>
                <a:cubicBezTo>
                  <a:pt x="147" y="129"/>
                  <a:pt x="145" y="78"/>
                  <a:pt x="132" y="54"/>
                </a:cubicBezTo>
                <a:cubicBezTo>
                  <a:pt x="119" y="30"/>
                  <a:pt x="92" y="0"/>
                  <a:pt x="72" y="0"/>
                </a:cubicBezTo>
                <a:cubicBezTo>
                  <a:pt x="52" y="0"/>
                  <a:pt x="24" y="26"/>
                  <a:pt x="12" y="51"/>
                </a:cubicBezTo>
                <a:cubicBezTo>
                  <a:pt x="0" y="76"/>
                  <a:pt x="2" y="127"/>
                  <a:pt x="0" y="1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7" name="Freeform 1033"/>
          <p:cNvSpPr>
            <a:spLocks/>
          </p:cNvSpPr>
          <p:nvPr/>
        </p:nvSpPr>
        <p:spPr bwMode="auto">
          <a:xfrm>
            <a:off x="6610350" y="2362200"/>
            <a:ext cx="238125" cy="233363"/>
          </a:xfrm>
          <a:custGeom>
            <a:avLst/>
            <a:gdLst>
              <a:gd name="T0" fmla="*/ 2147483646 w 150"/>
              <a:gd name="T1" fmla="*/ 2147483646 h 147"/>
              <a:gd name="T2" fmla="*/ 2147483646 w 150"/>
              <a:gd name="T3" fmla="*/ 2147483646 h 147"/>
              <a:gd name="T4" fmla="*/ 2147483646 w 150"/>
              <a:gd name="T5" fmla="*/ 0 h 147"/>
              <a:gd name="T6" fmla="*/ 2147483646 w 150"/>
              <a:gd name="T7" fmla="*/ 2147483646 h 147"/>
              <a:gd name="T8" fmla="*/ 0 w 150"/>
              <a:gd name="T9" fmla="*/ 2147483646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"/>
              <a:gd name="T16" fmla="*/ 0 h 147"/>
              <a:gd name="T17" fmla="*/ 150 w 150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" h="147">
                <a:moveTo>
                  <a:pt x="150" y="144"/>
                </a:moveTo>
                <a:cubicBezTo>
                  <a:pt x="147" y="129"/>
                  <a:pt x="145" y="78"/>
                  <a:pt x="132" y="54"/>
                </a:cubicBezTo>
                <a:cubicBezTo>
                  <a:pt x="119" y="30"/>
                  <a:pt x="92" y="0"/>
                  <a:pt x="72" y="0"/>
                </a:cubicBezTo>
                <a:cubicBezTo>
                  <a:pt x="52" y="0"/>
                  <a:pt x="24" y="26"/>
                  <a:pt x="12" y="51"/>
                </a:cubicBezTo>
                <a:cubicBezTo>
                  <a:pt x="0" y="76"/>
                  <a:pt x="2" y="127"/>
                  <a:pt x="0" y="1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8" name="Freeform 1034"/>
          <p:cNvSpPr>
            <a:spLocks/>
          </p:cNvSpPr>
          <p:nvPr/>
        </p:nvSpPr>
        <p:spPr bwMode="auto">
          <a:xfrm>
            <a:off x="6386513" y="2362200"/>
            <a:ext cx="238125" cy="233363"/>
          </a:xfrm>
          <a:custGeom>
            <a:avLst/>
            <a:gdLst>
              <a:gd name="T0" fmla="*/ 2147483646 w 150"/>
              <a:gd name="T1" fmla="*/ 2147483646 h 147"/>
              <a:gd name="T2" fmla="*/ 2147483646 w 150"/>
              <a:gd name="T3" fmla="*/ 2147483646 h 147"/>
              <a:gd name="T4" fmla="*/ 2147483646 w 150"/>
              <a:gd name="T5" fmla="*/ 0 h 147"/>
              <a:gd name="T6" fmla="*/ 2147483646 w 150"/>
              <a:gd name="T7" fmla="*/ 2147483646 h 147"/>
              <a:gd name="T8" fmla="*/ 0 w 150"/>
              <a:gd name="T9" fmla="*/ 2147483646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"/>
              <a:gd name="T16" fmla="*/ 0 h 147"/>
              <a:gd name="T17" fmla="*/ 150 w 150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" h="147">
                <a:moveTo>
                  <a:pt x="150" y="144"/>
                </a:moveTo>
                <a:cubicBezTo>
                  <a:pt x="147" y="129"/>
                  <a:pt x="145" y="78"/>
                  <a:pt x="132" y="54"/>
                </a:cubicBezTo>
                <a:cubicBezTo>
                  <a:pt x="119" y="30"/>
                  <a:pt x="92" y="0"/>
                  <a:pt x="72" y="0"/>
                </a:cubicBezTo>
                <a:cubicBezTo>
                  <a:pt x="52" y="0"/>
                  <a:pt x="24" y="26"/>
                  <a:pt x="12" y="51"/>
                </a:cubicBezTo>
                <a:cubicBezTo>
                  <a:pt x="0" y="76"/>
                  <a:pt x="2" y="127"/>
                  <a:pt x="0" y="1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9" name="Text Box 1035"/>
          <p:cNvSpPr txBox="1">
            <a:spLocks noChangeArrowheads="1"/>
          </p:cNvSpPr>
          <p:nvPr/>
        </p:nvSpPr>
        <p:spPr bwMode="auto">
          <a:xfrm>
            <a:off x="683568" y="5613462"/>
            <a:ext cx="50291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Subtraction, multiplication, division,…</a:t>
            </a:r>
          </a:p>
        </p:txBody>
      </p:sp>
    </p:spTree>
    <p:extLst>
      <p:ext uri="{BB962C8B-B14F-4D97-AF65-F5344CB8AC3E}">
        <p14:creationId xmlns:p14="http://schemas.microsoft.com/office/powerpoint/2010/main" val="3503566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Signed Integers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>
                <a:ea typeface="宋体" panose="02010600030101010101" pitchFamily="2" charset="-122"/>
              </a:rPr>
              <a:t>With n bits, we have 2</a:t>
            </a:r>
            <a:r>
              <a:rPr lang="en-US" altLang="zh-CN" baseline="30000" dirty="0">
                <a:ea typeface="宋体" panose="02010600030101010101" pitchFamily="2" charset="-122"/>
              </a:rPr>
              <a:t>n</a:t>
            </a:r>
            <a:r>
              <a:rPr lang="en-US" altLang="zh-CN" dirty="0">
                <a:ea typeface="宋体" panose="02010600030101010101" pitchFamily="2" charset="-122"/>
              </a:rPr>
              <a:t> distinct values.</a:t>
            </a:r>
          </a:p>
          <a:p>
            <a:pPr lvl="1"/>
            <a:r>
              <a:rPr lang="en-US" altLang="zh-CN" dirty="0"/>
              <a:t>assign about half to positive integers (1 through 2</a:t>
            </a:r>
            <a:r>
              <a:rPr lang="en-US" altLang="zh-CN" baseline="30000" dirty="0"/>
              <a:t>n-1</a:t>
            </a:r>
            <a:r>
              <a:rPr lang="en-US" altLang="zh-CN" dirty="0"/>
              <a:t>-1)</a:t>
            </a:r>
            <a:br>
              <a:rPr lang="en-US" altLang="zh-CN" dirty="0"/>
            </a:br>
            <a:r>
              <a:rPr lang="en-US" altLang="zh-CN" dirty="0"/>
              <a:t>and about half to negative (- (2</a:t>
            </a:r>
            <a:r>
              <a:rPr lang="en-US" altLang="zh-CN" baseline="30000" dirty="0"/>
              <a:t>n-1</a:t>
            </a:r>
            <a:r>
              <a:rPr lang="en-US" altLang="zh-CN" dirty="0"/>
              <a:t>-1) through -1)</a:t>
            </a:r>
          </a:p>
          <a:p>
            <a:pPr lvl="1"/>
            <a:r>
              <a:rPr lang="en-US" altLang="zh-CN" dirty="0"/>
              <a:t>that leaves two values: one for 0, and one extra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Positive integers</a:t>
            </a:r>
          </a:p>
          <a:p>
            <a:pPr lvl="1"/>
            <a:r>
              <a:rPr lang="en-US" altLang="zh-CN" dirty="0"/>
              <a:t>just like unsigned – zero in Most Significant</a:t>
            </a:r>
            <a:r>
              <a:rPr lang="zh-CN" altLang="en-US" dirty="0"/>
              <a:t>（</a:t>
            </a:r>
            <a:r>
              <a:rPr lang="en-US" altLang="zh-CN" dirty="0"/>
              <a:t>MS</a:t>
            </a:r>
            <a:r>
              <a:rPr lang="zh-CN" altLang="en-US" dirty="0"/>
              <a:t>）</a:t>
            </a:r>
            <a:r>
              <a:rPr lang="en-US" altLang="zh-CN" dirty="0"/>
              <a:t> bit</a:t>
            </a:r>
            <a:br>
              <a:rPr lang="en-US" altLang="zh-CN" dirty="0"/>
            </a:br>
            <a:r>
              <a:rPr lang="en-US" altLang="zh-CN" b="0" dirty="0">
                <a:solidFill>
                  <a:srgbClr val="CE0000"/>
                </a:solidFill>
              </a:rPr>
              <a:t>00101 = 5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Negative integers</a:t>
            </a:r>
          </a:p>
          <a:p>
            <a:pPr lvl="1"/>
            <a:r>
              <a:rPr lang="en-US" altLang="zh-CN" dirty="0"/>
              <a:t>sign-magnitude – set top bit to show negative, </a:t>
            </a:r>
            <a:br>
              <a:rPr lang="en-US" altLang="zh-CN" dirty="0"/>
            </a:br>
            <a:r>
              <a:rPr lang="en-US" altLang="zh-CN" dirty="0"/>
              <a:t>other bits are the same as unsigned</a:t>
            </a:r>
            <a:br>
              <a:rPr lang="en-US" altLang="zh-CN" dirty="0"/>
            </a:br>
            <a:r>
              <a:rPr lang="en-US" altLang="zh-CN" b="0" dirty="0">
                <a:solidFill>
                  <a:srgbClr val="CE0000"/>
                </a:solidFill>
              </a:rPr>
              <a:t>10101 = -5</a:t>
            </a:r>
          </a:p>
          <a:p>
            <a:pPr lvl="1"/>
            <a:r>
              <a:rPr lang="en-US" altLang="zh-CN" dirty="0"/>
              <a:t>one’s complement – flip every bit to represent negative</a:t>
            </a:r>
            <a:br>
              <a:rPr lang="en-US" altLang="zh-CN" dirty="0"/>
            </a:br>
            <a:r>
              <a:rPr lang="en-US" altLang="zh-CN" b="0" dirty="0">
                <a:solidFill>
                  <a:srgbClr val="CE0000"/>
                </a:solidFill>
              </a:rPr>
              <a:t>11010 = -5</a:t>
            </a:r>
          </a:p>
          <a:p>
            <a:pPr lvl="1"/>
            <a:r>
              <a:rPr lang="en-US" altLang="zh-CN" dirty="0"/>
              <a:t>in either case, MS bit indicates sign: 0=positive, 1=negative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dirty="0"/>
          </a:p>
        </p:txBody>
      </p:sp>
      <p:sp>
        <p:nvSpPr>
          <p:cNvPr id="26626" name="日期占位符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889057-3130-4954-A1E5-E460CF2B3F8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7FA5CA-397A-4635-BC2A-5CDD42F04A6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498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Three representations of signed integers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965631"/>
              </p:ext>
            </p:extLst>
          </p:nvPr>
        </p:nvGraphicFramePr>
        <p:xfrm>
          <a:off x="179512" y="980728"/>
          <a:ext cx="4392488" cy="34747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5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Representation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Value Represented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Signed Magnitude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1’s Complement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2’s Complement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00000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accent1"/>
                          </a:solidFill>
                          <a:effectLst/>
                        </a:rPr>
                        <a:t>0</a:t>
                      </a:r>
                      <a:endParaRPr lang="zh-CN" sz="12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accent1"/>
                          </a:solidFill>
                          <a:effectLst/>
                        </a:rPr>
                        <a:t>0</a:t>
                      </a:r>
                      <a:endParaRPr lang="zh-CN" sz="12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00001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00010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00011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00100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00101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CN" sz="12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CN" sz="12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CN" sz="12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00110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00111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7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01000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8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01001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9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01010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01011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11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11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01100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12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12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01101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13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13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13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01110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14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14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14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01111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15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15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15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939051"/>
              </p:ext>
            </p:extLst>
          </p:nvPr>
        </p:nvGraphicFramePr>
        <p:xfrm>
          <a:off x="4598988" y="980728"/>
          <a:ext cx="4419600" cy="34747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69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5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Representation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Value Represented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Signed Magnitude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1’s Complement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2’s Complement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10000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accent1"/>
                          </a:solidFill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solidFill>
                            <a:schemeClr val="accent1"/>
                          </a:solidFill>
                          <a:effectLst/>
                        </a:rPr>
                        <a:t>0</a:t>
                      </a:r>
                      <a:endParaRPr lang="zh-CN" sz="12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―</a:t>
                      </a:r>
                      <a:r>
                        <a:rPr lang="en-US" sz="1200" kern="100" dirty="0">
                          <a:effectLst/>
                        </a:rPr>
                        <a:t>15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―</a:t>
                      </a:r>
                      <a:r>
                        <a:rPr lang="en-US" sz="1200" kern="100" dirty="0">
                          <a:effectLst/>
                        </a:rPr>
                        <a:t>16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10001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―</a:t>
                      </a: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―</a:t>
                      </a:r>
                      <a:r>
                        <a:rPr lang="en-US" sz="1200" kern="100" dirty="0">
                          <a:effectLst/>
                        </a:rPr>
                        <a:t>14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―</a:t>
                      </a:r>
                      <a:r>
                        <a:rPr lang="en-US" sz="1200" kern="100">
                          <a:effectLst/>
                        </a:rPr>
                        <a:t>15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10010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―</a:t>
                      </a: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―</a:t>
                      </a:r>
                      <a:r>
                        <a:rPr lang="en-US" sz="1200" kern="100" dirty="0">
                          <a:effectLst/>
                        </a:rPr>
                        <a:t>13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―</a:t>
                      </a:r>
                      <a:r>
                        <a:rPr lang="en-US" sz="1200" kern="100">
                          <a:effectLst/>
                        </a:rPr>
                        <a:t>14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10011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―</a:t>
                      </a:r>
                      <a:r>
                        <a:rPr lang="en-US" sz="1200" kern="100">
                          <a:effectLst/>
                        </a:rPr>
                        <a:t>3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―</a:t>
                      </a:r>
                      <a:r>
                        <a:rPr lang="en-US" sz="1200" kern="100" dirty="0">
                          <a:effectLst/>
                        </a:rPr>
                        <a:t>12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―</a:t>
                      </a:r>
                      <a:r>
                        <a:rPr lang="en-US" sz="1200" kern="100">
                          <a:effectLst/>
                        </a:rPr>
                        <a:t>13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10100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―</a:t>
                      </a:r>
                      <a:r>
                        <a:rPr lang="en-US" sz="1200" kern="100">
                          <a:effectLst/>
                        </a:rPr>
                        <a:t>4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―</a:t>
                      </a:r>
                      <a:r>
                        <a:rPr lang="en-US" sz="1200" kern="100" dirty="0">
                          <a:effectLst/>
                        </a:rPr>
                        <a:t>11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―</a:t>
                      </a:r>
                      <a:r>
                        <a:rPr lang="en-US" sz="1200" kern="100">
                          <a:effectLst/>
                        </a:rPr>
                        <a:t>12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10101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―</a:t>
                      </a: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CN" sz="12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―</a:t>
                      </a: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―</a:t>
                      </a:r>
                      <a:r>
                        <a:rPr lang="en-US" sz="1200" kern="100">
                          <a:effectLst/>
                        </a:rPr>
                        <a:t>11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10110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―</a:t>
                      </a:r>
                      <a:r>
                        <a:rPr lang="en-US" sz="1200" kern="100">
                          <a:effectLst/>
                        </a:rPr>
                        <a:t>6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―</a:t>
                      </a:r>
                      <a:r>
                        <a:rPr lang="en-US" sz="1200" kern="100" dirty="0">
                          <a:effectLst/>
                        </a:rPr>
                        <a:t>9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―</a:t>
                      </a:r>
                      <a:r>
                        <a:rPr lang="en-US" sz="1200" kern="100">
                          <a:effectLst/>
                        </a:rPr>
                        <a:t>10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10111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―</a:t>
                      </a:r>
                      <a:r>
                        <a:rPr lang="en-US" sz="1200" kern="100">
                          <a:effectLst/>
                        </a:rPr>
                        <a:t>7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―</a:t>
                      </a:r>
                      <a:r>
                        <a:rPr lang="en-US" sz="1200" kern="100" dirty="0">
                          <a:effectLst/>
                        </a:rPr>
                        <a:t>8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―</a:t>
                      </a:r>
                      <a:r>
                        <a:rPr lang="en-US" sz="1200" kern="100" dirty="0">
                          <a:effectLst/>
                        </a:rPr>
                        <a:t>9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11000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―</a:t>
                      </a:r>
                      <a:r>
                        <a:rPr lang="en-US" sz="1200" kern="100">
                          <a:effectLst/>
                        </a:rPr>
                        <a:t>8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―</a:t>
                      </a:r>
                      <a:r>
                        <a:rPr lang="en-US" sz="1200" kern="100" dirty="0">
                          <a:effectLst/>
                        </a:rPr>
                        <a:t>7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―</a:t>
                      </a:r>
                      <a:r>
                        <a:rPr lang="en-US" sz="1200" kern="100" dirty="0">
                          <a:effectLst/>
                        </a:rPr>
                        <a:t>8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11001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―</a:t>
                      </a:r>
                      <a:r>
                        <a:rPr lang="en-US" sz="1200" kern="100">
                          <a:effectLst/>
                        </a:rPr>
                        <a:t>9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―</a:t>
                      </a:r>
                      <a:r>
                        <a:rPr lang="en-US" sz="1200" kern="100" dirty="0">
                          <a:effectLst/>
                        </a:rPr>
                        <a:t>6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―</a:t>
                      </a:r>
                      <a:r>
                        <a:rPr lang="en-US" sz="1200" kern="100">
                          <a:effectLst/>
                        </a:rPr>
                        <a:t>7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11010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―</a:t>
                      </a:r>
                      <a:r>
                        <a:rPr lang="en-US" sz="1200" kern="100">
                          <a:effectLst/>
                        </a:rPr>
                        <a:t>10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―</a:t>
                      </a: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CN" sz="12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―</a:t>
                      </a:r>
                      <a:r>
                        <a:rPr lang="en-US" sz="1200" kern="100" dirty="0">
                          <a:effectLst/>
                        </a:rPr>
                        <a:t>6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11011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―</a:t>
                      </a:r>
                      <a:r>
                        <a:rPr lang="en-US" sz="1200" kern="100">
                          <a:effectLst/>
                        </a:rPr>
                        <a:t>11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―</a:t>
                      </a:r>
                      <a:r>
                        <a:rPr lang="en-US" sz="1200" kern="100" dirty="0">
                          <a:effectLst/>
                        </a:rPr>
                        <a:t>4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―</a:t>
                      </a: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CN" sz="12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11100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―</a:t>
                      </a:r>
                      <a:r>
                        <a:rPr lang="en-US" sz="1200" kern="100">
                          <a:effectLst/>
                        </a:rPr>
                        <a:t>12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―</a:t>
                      </a:r>
                      <a:r>
                        <a:rPr lang="en-US" sz="1200" kern="100" dirty="0">
                          <a:effectLst/>
                        </a:rPr>
                        <a:t>3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―</a:t>
                      </a:r>
                      <a:r>
                        <a:rPr lang="en-US" sz="1200" kern="100" dirty="0">
                          <a:effectLst/>
                        </a:rPr>
                        <a:t>4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7929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11101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―</a:t>
                      </a:r>
                      <a:r>
                        <a:rPr lang="en-US" sz="1200" kern="100">
                          <a:effectLst/>
                        </a:rPr>
                        <a:t>13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―</a:t>
                      </a:r>
                      <a:r>
                        <a:rPr lang="en-US" sz="1200" kern="100" dirty="0">
                          <a:effectLst/>
                        </a:rPr>
                        <a:t>2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―</a:t>
                      </a:r>
                      <a:r>
                        <a:rPr lang="en-US" sz="1200" kern="100" dirty="0">
                          <a:effectLst/>
                        </a:rPr>
                        <a:t>3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11110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―</a:t>
                      </a:r>
                      <a:r>
                        <a:rPr lang="en-US" sz="1200" kern="100">
                          <a:effectLst/>
                        </a:rPr>
                        <a:t>14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―</a:t>
                      </a: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―</a:t>
                      </a:r>
                      <a:r>
                        <a:rPr lang="en-US" sz="1200" kern="100" dirty="0">
                          <a:effectLst/>
                        </a:rPr>
                        <a:t>2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11111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―</a:t>
                      </a:r>
                      <a:r>
                        <a:rPr lang="en-US" sz="1200" kern="100" dirty="0">
                          <a:effectLst/>
                        </a:rPr>
                        <a:t>15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accent1"/>
                          </a:solidFill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solidFill>
                            <a:schemeClr val="accent1"/>
                          </a:solidFill>
                          <a:effectLst/>
                        </a:rPr>
                        <a:t>0</a:t>
                      </a:r>
                      <a:endParaRPr lang="zh-CN" sz="12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―</a:t>
                      </a: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76565" y="4571732"/>
            <a:ext cx="2157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Signed Magnitude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</a:t>
            </a:r>
            <a:endParaRPr kumimoji="0" lang="en-US" altLang="zh-CN" sz="16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5 </a:t>
            </a:r>
            <a:r>
              <a:rPr lang="en-US" altLang="zh-CN" sz="1600" b="1" kern="100" baseline="0" dirty="0">
                <a:solidFill>
                  <a:srgbClr val="FF0000"/>
                </a:solidFill>
              </a:rPr>
              <a:t>-</a:t>
            </a:r>
            <a:r>
              <a:rPr kumimoji="0" lang="en-US" altLang="zh-CN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5 </a:t>
            </a:r>
            <a:r>
              <a:rPr kumimoji="0" lang="en-US" altLang="zh-CN" sz="1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= 5 + </a:t>
            </a:r>
            <a:r>
              <a:rPr kumimoji="0" lang="en-US" altLang="zh-CN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(-5) =</a:t>
            </a:r>
            <a:r>
              <a:rPr lang="en-US" altLang="zh-CN" sz="1600" b="1" kern="100" baseline="0" dirty="0">
                <a:solidFill>
                  <a:srgbClr val="FF0000"/>
                </a:solidFill>
              </a:rPr>
              <a:t>-</a:t>
            </a:r>
            <a:r>
              <a:rPr kumimoji="0" lang="en-US" altLang="zh-CN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10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654893" y="4531953"/>
            <a:ext cx="2026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2’s Complement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 </a:t>
            </a:r>
            <a:endParaRPr kumimoji="0" lang="en-US" altLang="zh-CN" sz="16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lvl="0" algn="ctr">
              <a:defRPr/>
            </a:pPr>
            <a:r>
              <a:rPr lang="en-US" altLang="zh-CN" sz="1600" b="1" kern="100" baseline="0" dirty="0">
                <a:solidFill>
                  <a:srgbClr val="000000"/>
                </a:solidFill>
              </a:rPr>
              <a:t>5 </a:t>
            </a:r>
            <a:r>
              <a:rPr lang="en-US" altLang="zh-CN" sz="1600" b="1" kern="100" baseline="0" dirty="0">
                <a:solidFill>
                  <a:srgbClr val="FF0000"/>
                </a:solidFill>
              </a:rPr>
              <a:t>- 5 = </a:t>
            </a:r>
            <a:r>
              <a:rPr lang="en-US" altLang="zh-CN" sz="1600" b="1" kern="100" baseline="0" dirty="0"/>
              <a:t>5 + </a:t>
            </a:r>
            <a:r>
              <a:rPr lang="en-US" altLang="zh-CN" sz="1600" b="1" kern="100" baseline="0" dirty="0">
                <a:solidFill>
                  <a:srgbClr val="FF0000"/>
                </a:solidFill>
              </a:rPr>
              <a:t>(-5) = 0</a:t>
            </a:r>
            <a:endParaRPr lang="zh-CN" altLang="zh-CN" sz="1600" b="1" kern="100" baseline="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14186" y="5221461"/>
            <a:ext cx="288272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 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00101	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(5)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	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   +  </a:t>
            </a:r>
            <a:r>
              <a:rPr kumimoji="0" lang="en-US" altLang="zh-CN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10101	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    </a:t>
            </a:r>
            <a:r>
              <a:rPr kumimoji="0" lang="en-US" altLang="zh-CN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-5)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   11010	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(-10)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297001" y="5306658"/>
            <a:ext cx="266748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 	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00101     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(5)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lang="en-US" altLang="zh-CN" sz="1600" b="0" baseline="0" dirty="0">
                <a:solidFill>
                  <a:srgbClr val="000000"/>
                </a:solidFill>
                <a:latin typeface="Franklin Gothic Book" pitchFamily="34" charset="0"/>
                <a:ea typeface="宋体" panose="02010600030101010101" pitchFamily="2" charset="-122"/>
              </a:rPr>
              <a:t> </a:t>
            </a:r>
            <a:r>
              <a:rPr kumimoji="0" lang="en-US" altLang="zh-CN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+</a:t>
            </a:r>
            <a:r>
              <a:rPr kumimoji="0" lang="en-US" altLang="zh-CN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11011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     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(-5)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 00000	  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(0)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394409" y="5251474"/>
            <a:ext cx="259228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00101	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(5)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	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+ </a:t>
            </a:r>
            <a:r>
              <a:rPr kumimoji="0" lang="en-US" altLang="zh-CN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11010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(-5)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  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11111	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(-0)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41228" y="4546067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1’s Complement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 </a:t>
            </a:r>
            <a:endParaRPr kumimoji="0" lang="en-US" altLang="zh-CN" sz="16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lvl="0" algn="ctr">
              <a:defRPr/>
            </a:pPr>
            <a:r>
              <a:rPr lang="en-US" altLang="zh-CN" sz="1600" b="1" kern="100" baseline="0" dirty="0">
                <a:solidFill>
                  <a:srgbClr val="000000"/>
                </a:solidFill>
              </a:rPr>
              <a:t>5 </a:t>
            </a:r>
            <a:r>
              <a:rPr lang="en-US" altLang="zh-CN" sz="1600" b="1" kern="100" baseline="0" dirty="0">
                <a:solidFill>
                  <a:srgbClr val="FF0000"/>
                </a:solidFill>
              </a:rPr>
              <a:t>- 5 = </a:t>
            </a:r>
            <a:r>
              <a:rPr lang="en-US" altLang="zh-CN" sz="1600" b="1" kern="100" baseline="0" dirty="0"/>
              <a:t>5 + </a:t>
            </a:r>
            <a:r>
              <a:rPr lang="en-US" altLang="zh-CN" sz="1600" b="1" kern="100" baseline="0" dirty="0">
                <a:solidFill>
                  <a:srgbClr val="FF0000"/>
                </a:solidFill>
              </a:rPr>
              <a:t>(-5) =- </a:t>
            </a:r>
            <a:r>
              <a:rPr kumimoji="0" lang="en-US" altLang="zh-CN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0</a:t>
            </a:r>
            <a:endParaRPr kumimoji="0" lang="zh-CN" altLang="zh-CN" sz="16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25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679251C-5CCC-42B3-9CC9-990276B2C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sz="2800" dirty="0">
                <a:sym typeface="Arial" panose="020B0604020202020204" pitchFamily="34" charset="0"/>
              </a:rPr>
              <a:t>Outline</a:t>
            </a:r>
            <a:endParaRPr lang="zh-CN" altLang="en-US" sz="2800" dirty="0">
              <a:sym typeface="Arial" panose="020B0604020202020204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4C9AABB8-4D35-4CBF-AF3D-0EE017BBA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235" y="1171865"/>
            <a:ext cx="7418983" cy="8446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How do we represent information in a computer?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5D434DAE-9DAA-4FD6-AA29-CE6D2824F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92" y="1282032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F439E715-0CA3-4620-B85C-DD646DAD13B5}"/>
              </a:ext>
            </a:extLst>
          </p:cNvPr>
          <p:cNvCxnSpPr/>
          <p:nvPr/>
        </p:nvCxnSpPr>
        <p:spPr>
          <a:xfrm>
            <a:off x="337581" y="1929053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7">
            <a:extLst>
              <a:ext uri="{FF2B5EF4-FFF2-40B4-BE49-F238E27FC236}">
                <a16:creationId xmlns:a16="http://schemas.microsoft.com/office/drawing/2014/main" id="{0F58A35C-1A96-4B4B-A39A-2DBCA5B73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235" y="2267918"/>
            <a:ext cx="7418983" cy="47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Integer Data Types</a:t>
            </a: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092B0158-48C3-4BAB-8213-4193F98F4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92" y="2193418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2CEDC0D-03C1-4D7F-8F1B-ABCAAC7367E4}"/>
              </a:ext>
            </a:extLst>
          </p:cNvPr>
          <p:cNvCxnSpPr/>
          <p:nvPr/>
        </p:nvCxnSpPr>
        <p:spPr>
          <a:xfrm>
            <a:off x="337581" y="2840439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7">
            <a:extLst>
              <a:ext uri="{FF2B5EF4-FFF2-40B4-BE49-F238E27FC236}">
                <a16:creationId xmlns:a16="http://schemas.microsoft.com/office/drawing/2014/main" id="{9A1C5F9C-A24D-4885-9014-0DA029EBC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235" y="3156640"/>
            <a:ext cx="7418983" cy="47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2’Complement Integers</a:t>
            </a: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id="{057E0051-8941-4A25-9D4E-C5F41A92E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92" y="3082140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F1235FC8-6497-49B7-AE85-CFA93F6A546F}"/>
              </a:ext>
            </a:extLst>
          </p:cNvPr>
          <p:cNvCxnSpPr/>
          <p:nvPr/>
        </p:nvCxnSpPr>
        <p:spPr>
          <a:xfrm>
            <a:off x="337581" y="3729161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7">
            <a:extLst>
              <a:ext uri="{FF2B5EF4-FFF2-40B4-BE49-F238E27FC236}">
                <a16:creationId xmlns:a16="http://schemas.microsoft.com/office/drawing/2014/main" id="{363A0184-AA66-4FFD-AD2D-CAA6CAE28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235" y="3994793"/>
            <a:ext cx="7418983" cy="47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Binary-Decimal Conversion</a:t>
            </a:r>
          </a:p>
        </p:txBody>
      </p:sp>
      <p:sp>
        <p:nvSpPr>
          <p:cNvPr id="31" name="Text Box 17">
            <a:extLst>
              <a:ext uri="{FF2B5EF4-FFF2-40B4-BE49-F238E27FC236}">
                <a16:creationId xmlns:a16="http://schemas.microsoft.com/office/drawing/2014/main" id="{7FAED2FD-03E1-4DB4-A282-01844A7C2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92" y="3920293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690BE8E-E3DB-44C7-8684-485BDACE0A4B}"/>
              </a:ext>
            </a:extLst>
          </p:cNvPr>
          <p:cNvCxnSpPr/>
          <p:nvPr/>
        </p:nvCxnSpPr>
        <p:spPr>
          <a:xfrm>
            <a:off x="337581" y="456731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49768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7F787DE-B763-409D-83B5-DC30CE2F4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833D5E-E733-472C-8070-F07431FBE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i="1" dirty="0"/>
              <a:t>a</a:t>
            </a:r>
            <a:r>
              <a:rPr lang="en-US" altLang="zh-CN" dirty="0"/>
              <a:t> mod </a:t>
            </a:r>
            <a:r>
              <a:rPr lang="en-US" altLang="zh-CN" i="1" dirty="0"/>
              <a:t>m</a:t>
            </a:r>
            <a:r>
              <a:rPr lang="en-US" altLang="zh-CN" dirty="0"/>
              <a:t> –the residue of </a:t>
            </a:r>
            <a:r>
              <a:rPr lang="en-US" altLang="zh-CN" i="1" dirty="0"/>
              <a:t>a</a:t>
            </a:r>
            <a:r>
              <a:rPr lang="en-US" altLang="zh-CN" dirty="0"/>
              <a:t> divided by </a:t>
            </a:r>
            <a:r>
              <a:rPr lang="en-US" altLang="zh-CN" i="1" dirty="0"/>
              <a:t>m</a:t>
            </a:r>
          </a:p>
          <a:p>
            <a:pPr marL="0" indent="0">
              <a:buNone/>
            </a:pPr>
            <a:r>
              <a:rPr lang="en-US" altLang="zh-CN" sz="1700" dirty="0">
                <a:latin typeface="Courier"/>
                <a:ea typeface="仿宋" panose="02010609060101010101" pitchFamily="49" charset="-122"/>
              </a:rPr>
              <a:t>                a=q*m+ r ;      0&lt;=r&lt;m ;       r=a mod m</a:t>
            </a:r>
          </a:p>
          <a:p>
            <a:pPr lvl="1"/>
            <a:r>
              <a:rPr lang="en-US" altLang="zh-CN" sz="1700" dirty="0">
                <a:latin typeface="Courier"/>
                <a:ea typeface="仿宋" panose="02010609060101010101" pitchFamily="49" charset="-122"/>
              </a:rPr>
              <a:t>Example:14 mod 4=2  due to 14=3*4+2; 2 is the residue of 14 mod 4</a:t>
            </a:r>
          </a:p>
          <a:p>
            <a:pPr lvl="1"/>
            <a:r>
              <a:rPr lang="en-US" altLang="zh-CN" sz="1700" dirty="0">
                <a:latin typeface="Courier"/>
                <a:ea typeface="仿宋" panose="02010609060101010101" pitchFamily="49" charset="-122"/>
              </a:rPr>
              <a:t>-3 mod 8=5 due to -3=(-1)*8+5;</a:t>
            </a:r>
          </a:p>
          <a:p>
            <a:r>
              <a:rPr lang="en-US" altLang="zh-CN" dirty="0"/>
              <a:t>Registers in a computer have </a:t>
            </a:r>
            <a:r>
              <a:rPr lang="en-US" altLang="zh-CN" i="1" dirty="0">
                <a:solidFill>
                  <a:srgbClr val="FF0000"/>
                </a:solidFill>
              </a:rPr>
              <a:t>finite length</a:t>
            </a:r>
            <a:r>
              <a:rPr lang="en-US" altLang="zh-CN" dirty="0"/>
              <a:t>, e.g. length of n bits, or 2</a:t>
            </a:r>
            <a:r>
              <a:rPr lang="en-US" altLang="zh-CN" baseline="30000" dirty="0"/>
              <a:t>n</a:t>
            </a:r>
            <a:r>
              <a:rPr lang="en-US" altLang="zh-CN" dirty="0"/>
              <a:t> distinct numbers can be represented.  Addition, subtraction in a computer is actually modular arithmetic.</a:t>
            </a:r>
          </a:p>
          <a:p>
            <a:endParaRPr lang="en-US" altLang="zh-CN" dirty="0"/>
          </a:p>
          <a:p>
            <a:r>
              <a:rPr lang="en-US" altLang="zh-CN" dirty="0"/>
              <a:t>For unsigned numbers (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模</a:t>
            </a:r>
            <a:r>
              <a:rPr lang="en-US" altLang="zh-CN" dirty="0"/>
              <a:t>2</a:t>
            </a:r>
            <a:r>
              <a:rPr lang="en-US" altLang="zh-CN" baseline="30000" dirty="0"/>
              <a:t>n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运算的截断效果</a:t>
            </a:r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丢弃</a:t>
            </a:r>
            <a:r>
              <a:rPr lang="en-US" altLang="zh-CN" dirty="0"/>
              <a:t>n</a:t>
            </a:r>
            <a:r>
              <a:rPr lang="zh-CN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位寄存器的最高进位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In decimal (increase by 1, finite representations)</a:t>
            </a:r>
          </a:p>
          <a:p>
            <a:pPr marL="342900" lvl="1" indent="0">
              <a:buNone/>
            </a:pPr>
            <a:r>
              <a:rPr lang="en-US" altLang="zh-CN" dirty="0"/>
              <a:t>  0 mod 8=0; 1 mod 8=1; 2 mod 8=2; 3 mod 8=3; 4 mod 8=4; 5 mod 8=5; </a:t>
            </a:r>
          </a:p>
          <a:p>
            <a:pPr marL="342900" lvl="1" indent="0">
              <a:buNone/>
            </a:pPr>
            <a:r>
              <a:rPr lang="en-US" altLang="zh-CN" dirty="0"/>
              <a:t>  </a:t>
            </a:r>
            <a:r>
              <a:rPr lang="en-US" altLang="zh-CN" u="sng" dirty="0"/>
              <a:t>000</a:t>
            </a:r>
            <a:r>
              <a:rPr lang="en-US" altLang="zh-CN" dirty="0"/>
              <a:t>        </a:t>
            </a:r>
            <a:r>
              <a:rPr lang="en-US" altLang="zh-CN" u="sng" dirty="0"/>
              <a:t>001</a:t>
            </a:r>
            <a:r>
              <a:rPr lang="en-US" altLang="zh-CN" dirty="0"/>
              <a:t>        </a:t>
            </a:r>
            <a:r>
              <a:rPr lang="en-US" altLang="zh-CN" u="sng" dirty="0"/>
              <a:t>010</a:t>
            </a:r>
            <a:r>
              <a:rPr lang="en-US" altLang="zh-CN" dirty="0"/>
              <a:t>        011        100        101    </a:t>
            </a:r>
          </a:p>
          <a:p>
            <a:pPr marL="342900" lvl="1" indent="0">
              <a:buNone/>
            </a:pPr>
            <a:r>
              <a:rPr lang="en-US" altLang="zh-CN" dirty="0"/>
              <a:t>    </a:t>
            </a:r>
          </a:p>
          <a:p>
            <a:pPr marL="342900" lvl="1" indent="0">
              <a:buNone/>
            </a:pPr>
            <a:r>
              <a:rPr lang="en-US" altLang="zh-CN" dirty="0"/>
              <a:t>  6 mod 8 =6;  7 mod 8=7; 8 mod 8=0; 9 mod 8=1; 10 mod 8=2; …</a:t>
            </a:r>
          </a:p>
          <a:p>
            <a:pPr marL="342900" lvl="1" indent="0">
              <a:buNone/>
            </a:pPr>
            <a:r>
              <a:rPr lang="en-US" altLang="zh-CN" dirty="0"/>
              <a:t>  110          111       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altLang="zh-CN" u="sng" dirty="0"/>
              <a:t>000</a:t>
            </a:r>
            <a:r>
              <a:rPr lang="en-US" altLang="zh-CN" dirty="0"/>
              <a:t>       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altLang="zh-CN" u="sng" dirty="0"/>
              <a:t>001</a:t>
            </a:r>
            <a:r>
              <a:rPr lang="en-US" altLang="zh-CN" dirty="0"/>
              <a:t>       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altLang="zh-CN" u="sng" dirty="0"/>
              <a:t>010</a:t>
            </a:r>
          </a:p>
          <a:p>
            <a:pPr lvl="1"/>
            <a:r>
              <a:rPr lang="en-US" altLang="zh-CN" dirty="0"/>
              <a:t>Example: length of 3 bits-000, 001, 010,011, 100, 101,110, 111 </a:t>
            </a:r>
          </a:p>
          <a:p>
            <a:pPr marL="342900" lvl="1" indent="0">
              <a:buNone/>
            </a:pPr>
            <a:endParaRPr lang="en-US" altLang="zh-CN" dirty="0"/>
          </a:p>
          <a:p>
            <a:pPr marL="214313" lvl="1">
              <a:buFont typeface="Wingdings" panose="05000000000000000000" pitchFamily="2" charset="2"/>
              <a:buChar char="n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How to representing -4,-3,-2,-1,0,1,2,3 in 3 bits? </a:t>
            </a:r>
          </a:p>
          <a:p>
            <a:pPr marL="342900" lvl="2" indent="0">
              <a:buNone/>
            </a:pPr>
            <a:r>
              <a:rPr lang="en-US" altLang="zh-CN" sz="1700" dirty="0">
                <a:latin typeface="Courier"/>
              </a:rPr>
              <a:t>  keep 0,1,2,3 unchanged, how to represent -4,-3,-2,-1 and get arithmetic  works?</a:t>
            </a:r>
          </a:p>
          <a:p>
            <a:pPr lvl="1"/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FF9DB9B7-283C-4150-B69D-FB1E2251A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Modular Arithmetic and Signed Integer Representation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603740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EADE724-0DB9-45A4-A04A-AC23FB1F2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AECD89-5827-4F12-A0B9-73C875694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0729"/>
            <a:ext cx="8874642" cy="5328592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The property of Modular Arithmetic:      If 0&lt;=</a:t>
            </a:r>
            <a:r>
              <a:rPr lang="en-US" altLang="zh-CN" dirty="0" err="1"/>
              <a:t>a,b</a:t>
            </a:r>
            <a:r>
              <a:rPr lang="en-US" altLang="zh-CN" dirty="0"/>
              <a:t>&lt;m, then </a:t>
            </a:r>
          </a:p>
          <a:p>
            <a:pPr lvl="1"/>
            <a:r>
              <a:rPr lang="en-US" altLang="zh-CN" dirty="0"/>
              <a:t>(</a:t>
            </a:r>
            <a:r>
              <a:rPr lang="en-US" altLang="zh-CN" dirty="0" err="1"/>
              <a:t>a+b</a:t>
            </a:r>
            <a:r>
              <a:rPr lang="en-US" altLang="zh-CN" dirty="0"/>
              <a:t>) mod m=(a mod m+ b mod m) mod m;</a:t>
            </a:r>
          </a:p>
          <a:p>
            <a:pPr marL="342900" lvl="1" indent="0">
              <a:buNone/>
            </a:pPr>
            <a:r>
              <a:rPr lang="en-US" altLang="zh-CN" dirty="0"/>
              <a:t>       (5+7)mod 8= 12 mod 8=4;</a:t>
            </a:r>
          </a:p>
          <a:p>
            <a:pPr lvl="1"/>
            <a:r>
              <a:rPr lang="en-US" altLang="zh-CN" dirty="0">
                <a:solidFill>
                  <a:srgbClr val="00B050"/>
                </a:solidFill>
              </a:rPr>
              <a:t>(a-b)mod m=(</a:t>
            </a:r>
            <a:r>
              <a:rPr lang="en-US" altLang="zh-CN" dirty="0" err="1">
                <a:solidFill>
                  <a:srgbClr val="00B050"/>
                </a:solidFill>
              </a:rPr>
              <a:t>a+m-b</a:t>
            </a:r>
            <a:r>
              <a:rPr lang="en-US" altLang="zh-CN" dirty="0">
                <a:solidFill>
                  <a:srgbClr val="00B050"/>
                </a:solidFill>
              </a:rPr>
              <a:t>)mod m</a:t>
            </a:r>
            <a:r>
              <a:rPr lang="en-US" altLang="zh-CN" dirty="0"/>
              <a:t>=(</a:t>
            </a:r>
            <a:r>
              <a:rPr lang="en-US" altLang="zh-CN" dirty="0">
                <a:solidFill>
                  <a:srgbClr val="FF0000"/>
                </a:solidFill>
              </a:rPr>
              <a:t>a </a:t>
            </a:r>
            <a:r>
              <a:rPr lang="en-US" altLang="zh-CN" dirty="0"/>
              <a:t>+ </a:t>
            </a:r>
            <a:r>
              <a:rPr lang="en-US" altLang="zh-CN" dirty="0">
                <a:solidFill>
                  <a:srgbClr val="0000FF"/>
                </a:solidFill>
              </a:rPr>
              <a:t>(m-b)</a:t>
            </a:r>
            <a:r>
              <a:rPr lang="en-US" altLang="zh-CN" dirty="0"/>
              <a:t>) mod m</a:t>
            </a:r>
          </a:p>
          <a:p>
            <a:pPr marL="342900" lvl="1" indent="0">
              <a:buNone/>
            </a:pPr>
            <a:r>
              <a:rPr lang="en-US" altLang="zh-CN" dirty="0"/>
              <a:t>      (7-5) mod 8=(7+(8-5))mod 8=(7+3)mod 8=2</a:t>
            </a:r>
          </a:p>
          <a:p>
            <a:pPr marL="342900" lvl="1" indent="0">
              <a:buNone/>
            </a:pPr>
            <a:endParaRPr lang="en-US" altLang="zh-CN" dirty="0"/>
          </a:p>
          <a:p>
            <a:r>
              <a:rPr lang="en-US" altLang="zh-CN" dirty="0"/>
              <a:t>(</a:t>
            </a:r>
            <a:r>
              <a:rPr lang="en-US" altLang="zh-CN" dirty="0">
                <a:solidFill>
                  <a:srgbClr val="0000FF"/>
                </a:solidFill>
              </a:rPr>
              <a:t>m-b</a:t>
            </a:r>
            <a:r>
              <a:rPr lang="en-US" altLang="zh-CN" dirty="0"/>
              <a:t>)mod m=(</a:t>
            </a:r>
            <a:r>
              <a:rPr lang="en-US" altLang="zh-CN" dirty="0">
                <a:solidFill>
                  <a:srgbClr val="FF0000"/>
                </a:solidFill>
              </a:rPr>
              <a:t>-b</a:t>
            </a:r>
            <a:r>
              <a:rPr lang="en-US" altLang="zh-CN" dirty="0"/>
              <a:t>) mod m; (</a:t>
            </a:r>
            <a:r>
              <a:rPr lang="en-US" altLang="zh-CN" dirty="0">
                <a:solidFill>
                  <a:srgbClr val="0000FF"/>
                </a:solidFill>
              </a:rPr>
              <a:t>m-b</a:t>
            </a:r>
            <a:r>
              <a:rPr lang="en-US" altLang="zh-CN" dirty="0"/>
              <a:t>) is the complement of (</a:t>
            </a:r>
            <a:r>
              <a:rPr lang="en-US" altLang="zh-CN" dirty="0">
                <a:solidFill>
                  <a:srgbClr val="FF0000"/>
                </a:solidFill>
              </a:rPr>
              <a:t>-b</a:t>
            </a:r>
            <a:r>
              <a:rPr lang="en-US" altLang="zh-CN" dirty="0"/>
              <a:t>) when reduced modulo m. </a:t>
            </a:r>
          </a:p>
          <a:p>
            <a:pPr marL="342900" lvl="1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   </a:t>
            </a:r>
            <a:r>
              <a:rPr lang="en-US" altLang="zh-CN" sz="1600" dirty="0">
                <a:solidFill>
                  <a:srgbClr val="FF0000"/>
                </a:solidFill>
              </a:rPr>
              <a:t>-3</a:t>
            </a:r>
            <a:r>
              <a:rPr lang="en-US" altLang="zh-CN" sz="1600" dirty="0"/>
              <a:t> mod 8=(</a:t>
            </a:r>
            <a:r>
              <a:rPr lang="en-US" altLang="zh-CN" sz="1600" dirty="0">
                <a:solidFill>
                  <a:srgbClr val="0000FF"/>
                </a:solidFill>
              </a:rPr>
              <a:t>8-3</a:t>
            </a:r>
            <a:r>
              <a:rPr lang="en-US" altLang="zh-CN" sz="1600" dirty="0"/>
              <a:t>) mod 8=5 mod 8</a:t>
            </a:r>
            <a:r>
              <a:rPr lang="en-US" altLang="zh-CN" sz="1600" dirty="0">
                <a:sym typeface="Wingdings" panose="05000000000000000000" pitchFamily="2" charset="2"/>
              </a:rPr>
              <a:t> </a:t>
            </a:r>
            <a:r>
              <a:rPr lang="en-US" altLang="zh-CN" sz="1600" dirty="0">
                <a:solidFill>
                  <a:srgbClr val="FF0000"/>
                </a:solidFill>
                <a:sym typeface="Wingdings" panose="05000000000000000000" pitchFamily="2" charset="2"/>
              </a:rPr>
              <a:t>-3</a:t>
            </a:r>
            <a:r>
              <a:rPr lang="en-US" altLang="zh-CN" sz="1600" dirty="0">
                <a:sym typeface="Wingdings" panose="05000000000000000000" pitchFamily="2" charset="2"/>
              </a:rPr>
              <a:t>=</a:t>
            </a:r>
            <a:r>
              <a:rPr lang="en-US" altLang="zh-CN" sz="1600" dirty="0">
                <a:solidFill>
                  <a:srgbClr val="00B050"/>
                </a:solidFill>
                <a:sym typeface="Wingdings" panose="05000000000000000000" pitchFamily="2" charset="2"/>
              </a:rPr>
              <a:t>5</a:t>
            </a:r>
            <a:r>
              <a:rPr lang="en-US" altLang="zh-CN" sz="1600" dirty="0">
                <a:sym typeface="Wingdings" panose="05000000000000000000" pitchFamily="2" charset="2"/>
              </a:rPr>
              <a:t> mod 8: </a:t>
            </a:r>
            <a:r>
              <a:rPr lang="en-US" altLang="zh-CN" sz="1600" i="1" dirty="0">
                <a:sym typeface="Wingdings" panose="05000000000000000000" pitchFamily="2" charset="2"/>
              </a:rPr>
              <a:t>to support modular arithmetic</a:t>
            </a:r>
            <a:r>
              <a:rPr lang="en-US" altLang="zh-CN" sz="1600" dirty="0">
                <a:sym typeface="Wingdings" panose="05000000000000000000" pitchFamily="2" charset="2"/>
              </a:rPr>
              <a:t>, signed </a:t>
            </a:r>
            <a:r>
              <a:rPr lang="en-US" altLang="zh-CN" sz="1600" dirty="0">
                <a:solidFill>
                  <a:srgbClr val="FF0000"/>
                </a:solidFill>
                <a:sym typeface="Wingdings" panose="05000000000000000000" pitchFamily="2" charset="2"/>
              </a:rPr>
              <a:t>-3</a:t>
            </a:r>
            <a:r>
              <a:rPr lang="en-US" altLang="zh-CN" sz="1600" dirty="0">
                <a:sym typeface="Wingdings" panose="05000000000000000000" pitchFamily="2" charset="2"/>
              </a:rPr>
              <a:t> can be represented as unsigned </a:t>
            </a:r>
            <a:r>
              <a:rPr lang="en-US" altLang="zh-CN" sz="1600" dirty="0">
                <a:solidFill>
                  <a:srgbClr val="00B050"/>
                </a:solidFill>
                <a:sym typeface="Wingdings" panose="05000000000000000000" pitchFamily="2" charset="2"/>
              </a:rPr>
              <a:t>5</a:t>
            </a:r>
            <a:r>
              <a:rPr lang="en-US" altLang="zh-CN" sz="1600" dirty="0">
                <a:sym typeface="Wingdings" panose="05000000000000000000" pitchFamily="2" charset="2"/>
              </a:rPr>
              <a:t>. </a:t>
            </a:r>
            <a:r>
              <a:rPr lang="en-US" altLang="zh-CN" sz="1600" dirty="0"/>
              <a:t>i.e., -3: 101</a:t>
            </a:r>
          </a:p>
          <a:p>
            <a:pPr marL="342900" lvl="1" indent="0">
              <a:buNone/>
            </a:pPr>
            <a:r>
              <a:rPr lang="en-US" altLang="zh-CN" sz="1600" dirty="0"/>
              <a:t>   Similarly, </a:t>
            </a:r>
            <a:r>
              <a:rPr lang="en-US" altLang="zh-CN" sz="1600" dirty="0">
                <a:solidFill>
                  <a:srgbClr val="FF0000"/>
                </a:solidFill>
              </a:rPr>
              <a:t>-1</a:t>
            </a:r>
            <a:r>
              <a:rPr lang="en-US" altLang="zh-CN" sz="1600" dirty="0"/>
              <a:t>=</a:t>
            </a:r>
            <a:r>
              <a:rPr lang="en-US" altLang="zh-CN" sz="1600" dirty="0">
                <a:solidFill>
                  <a:srgbClr val="00B050"/>
                </a:solidFill>
              </a:rPr>
              <a:t>7</a:t>
            </a:r>
            <a:r>
              <a:rPr lang="en-US" altLang="zh-CN" sz="1600" dirty="0"/>
              <a:t> mod 8</a:t>
            </a:r>
            <a:r>
              <a:rPr lang="en-US" altLang="zh-CN" sz="1600" dirty="0">
                <a:sym typeface="Wingdings" panose="05000000000000000000" pitchFamily="2" charset="2"/>
              </a:rPr>
              <a:t></a:t>
            </a:r>
            <a:r>
              <a:rPr lang="en-US" altLang="zh-CN" sz="1600" dirty="0">
                <a:solidFill>
                  <a:srgbClr val="FF0000"/>
                </a:solidFill>
              </a:rPr>
              <a:t>-1</a:t>
            </a:r>
            <a:r>
              <a:rPr lang="en-US" altLang="zh-CN" sz="1600" dirty="0"/>
              <a:t>:</a:t>
            </a:r>
            <a:r>
              <a:rPr lang="en-US" altLang="zh-CN" sz="1600" dirty="0">
                <a:solidFill>
                  <a:srgbClr val="00B050"/>
                </a:solidFill>
              </a:rPr>
              <a:t>111</a:t>
            </a:r>
            <a:r>
              <a:rPr lang="en-US" altLang="zh-CN" sz="1600" dirty="0"/>
              <a:t>; </a:t>
            </a:r>
            <a:r>
              <a:rPr lang="en-US" altLang="zh-CN" sz="1600" dirty="0">
                <a:solidFill>
                  <a:srgbClr val="FF0000"/>
                </a:solidFill>
              </a:rPr>
              <a:t>-2</a:t>
            </a:r>
            <a:r>
              <a:rPr lang="en-US" altLang="zh-CN" sz="1600" dirty="0"/>
              <a:t>=</a:t>
            </a:r>
            <a:r>
              <a:rPr lang="en-US" altLang="zh-CN" sz="1600" dirty="0">
                <a:solidFill>
                  <a:srgbClr val="00B050"/>
                </a:solidFill>
              </a:rPr>
              <a:t>6</a:t>
            </a:r>
            <a:r>
              <a:rPr lang="en-US" altLang="zh-CN" sz="1600" dirty="0"/>
              <a:t> mod 8</a:t>
            </a:r>
            <a:r>
              <a:rPr lang="en-US" altLang="zh-CN" sz="1600" dirty="0">
                <a:sym typeface="Wingdings" panose="05000000000000000000" pitchFamily="2" charset="2"/>
              </a:rPr>
              <a:t></a:t>
            </a:r>
            <a:r>
              <a:rPr lang="en-US" altLang="zh-CN" sz="1600" dirty="0">
                <a:solidFill>
                  <a:srgbClr val="FF0000"/>
                </a:solidFill>
                <a:sym typeface="Wingdings" panose="05000000000000000000" pitchFamily="2" charset="2"/>
              </a:rPr>
              <a:t>-2</a:t>
            </a:r>
            <a:r>
              <a:rPr lang="en-US" altLang="zh-CN" sz="1600" dirty="0">
                <a:sym typeface="Wingdings" panose="05000000000000000000" pitchFamily="2" charset="2"/>
              </a:rPr>
              <a:t>:</a:t>
            </a:r>
            <a:r>
              <a:rPr lang="en-US" altLang="zh-CN" sz="1600" dirty="0">
                <a:solidFill>
                  <a:srgbClr val="00B050"/>
                </a:solidFill>
                <a:sym typeface="Wingdings" panose="05000000000000000000" pitchFamily="2" charset="2"/>
              </a:rPr>
              <a:t>110</a:t>
            </a:r>
            <a:r>
              <a:rPr lang="en-US" altLang="zh-CN" sz="1600" dirty="0">
                <a:sym typeface="Wingdings" panose="05000000000000000000" pitchFamily="2" charset="2"/>
              </a:rPr>
              <a:t>; </a:t>
            </a:r>
            <a:r>
              <a:rPr lang="en-US" altLang="zh-CN" sz="1600" dirty="0">
                <a:solidFill>
                  <a:srgbClr val="FF0000"/>
                </a:solidFill>
                <a:sym typeface="Wingdings" panose="05000000000000000000" pitchFamily="2" charset="2"/>
              </a:rPr>
              <a:t>-4</a:t>
            </a:r>
            <a:r>
              <a:rPr lang="en-US" altLang="zh-CN" sz="1600" dirty="0">
                <a:sym typeface="Wingdings" panose="05000000000000000000" pitchFamily="2" charset="2"/>
              </a:rPr>
              <a:t>=</a:t>
            </a:r>
            <a:r>
              <a:rPr lang="en-US" altLang="zh-CN" sz="1600" dirty="0">
                <a:solidFill>
                  <a:srgbClr val="00B050"/>
                </a:solidFill>
                <a:sym typeface="Wingdings" panose="05000000000000000000" pitchFamily="2" charset="2"/>
              </a:rPr>
              <a:t>4</a:t>
            </a:r>
            <a:r>
              <a:rPr lang="en-US" altLang="zh-CN" sz="1600" dirty="0">
                <a:sym typeface="Wingdings" panose="05000000000000000000" pitchFamily="2" charset="2"/>
              </a:rPr>
              <a:t> mod 8 </a:t>
            </a:r>
            <a:r>
              <a:rPr lang="en-US" altLang="zh-CN" sz="1600" dirty="0">
                <a:solidFill>
                  <a:srgbClr val="FF0000"/>
                </a:solidFill>
                <a:sym typeface="Wingdings" panose="05000000000000000000" pitchFamily="2" charset="2"/>
              </a:rPr>
              <a:t>-4</a:t>
            </a:r>
            <a:r>
              <a:rPr lang="en-US" altLang="zh-CN" sz="1600" dirty="0">
                <a:sym typeface="Wingdings" panose="05000000000000000000" pitchFamily="2" charset="2"/>
              </a:rPr>
              <a:t>:</a:t>
            </a:r>
            <a:r>
              <a:rPr lang="en-US" altLang="zh-CN" sz="1600" dirty="0">
                <a:solidFill>
                  <a:srgbClr val="00B050"/>
                </a:solidFill>
                <a:sym typeface="Wingdings" panose="05000000000000000000" pitchFamily="2" charset="2"/>
              </a:rPr>
              <a:t>100</a:t>
            </a:r>
          </a:p>
          <a:p>
            <a:pPr marL="342900" lvl="1" indent="0">
              <a:buNone/>
            </a:pPr>
            <a:endParaRPr lang="en-US" altLang="zh-CN" sz="1600" dirty="0">
              <a:solidFill>
                <a:srgbClr val="00B050"/>
              </a:solidFill>
            </a:endParaRPr>
          </a:p>
          <a:p>
            <a:r>
              <a:rPr lang="en-US" altLang="zh-CN" dirty="0"/>
              <a:t>Conclusion: a (signed) negative number (</a:t>
            </a:r>
            <a:r>
              <a:rPr lang="en-US" altLang="zh-CN" dirty="0" err="1"/>
              <a:t>e.g</a:t>
            </a:r>
            <a:r>
              <a:rPr lang="en-US" altLang="zh-CN" dirty="0"/>
              <a:t>,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–b</a:t>
            </a:r>
            <a:r>
              <a:rPr lang="en-US" altLang="zh-CN" dirty="0"/>
              <a:t>) can be represented in binary by its (unsigned)  positive complement mod m  (e.g., </a:t>
            </a:r>
            <a:r>
              <a:rPr lang="en-US" altLang="zh-C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m-b</a:t>
            </a:r>
            <a:r>
              <a:rPr lang="en-US" altLang="zh-CN" dirty="0"/>
              <a:t> ). </a:t>
            </a:r>
          </a:p>
          <a:p>
            <a:endParaRPr lang="en-US" altLang="zh-CN" dirty="0"/>
          </a:p>
          <a:p>
            <a:r>
              <a:rPr lang="en-US" altLang="zh-CN" dirty="0"/>
              <a:t>For positive </a:t>
            </a:r>
            <a:r>
              <a:rPr lang="en-US" altLang="zh-CN" dirty="0">
                <a:solidFill>
                  <a:srgbClr val="00B050"/>
                </a:solidFill>
              </a:rPr>
              <a:t>b</a:t>
            </a:r>
            <a:r>
              <a:rPr lang="en-US" altLang="zh-CN" dirty="0"/>
              <a:t>, since (</a:t>
            </a:r>
            <a:r>
              <a:rPr lang="en-US" altLang="zh-CN" dirty="0">
                <a:solidFill>
                  <a:schemeClr val="accent1"/>
                </a:solidFill>
              </a:rPr>
              <a:t>m-b</a:t>
            </a:r>
            <a:r>
              <a:rPr lang="en-US" altLang="zh-CN" dirty="0"/>
              <a:t>) +</a:t>
            </a:r>
            <a:r>
              <a:rPr lang="en-US" altLang="zh-CN" dirty="0">
                <a:solidFill>
                  <a:srgbClr val="00B050"/>
                </a:solidFill>
              </a:rPr>
              <a:t>b</a:t>
            </a:r>
            <a:r>
              <a:rPr lang="en-US" altLang="zh-CN" dirty="0"/>
              <a:t> =</a:t>
            </a:r>
            <a:r>
              <a:rPr lang="en-US" altLang="zh-CN" dirty="0">
                <a:solidFill>
                  <a:srgbClr val="FF0000"/>
                </a:solidFill>
              </a:rPr>
              <a:t>m</a:t>
            </a:r>
            <a:r>
              <a:rPr lang="en-US" altLang="zh-CN" dirty="0"/>
              <a:t> mod m=0, representing </a:t>
            </a:r>
            <a:r>
              <a:rPr lang="en-US" altLang="zh-CN" dirty="0">
                <a:solidFill>
                  <a:srgbClr val="00B050"/>
                </a:solidFill>
              </a:rPr>
              <a:t>–b </a:t>
            </a:r>
            <a:r>
              <a:rPr lang="en-US" altLang="zh-CN" dirty="0"/>
              <a:t>(negative) is equivalent to representing </a:t>
            </a:r>
            <a:r>
              <a:rPr lang="en-US" altLang="zh-CN" dirty="0">
                <a:solidFill>
                  <a:schemeClr val="accent1"/>
                </a:solidFill>
              </a:rPr>
              <a:t>m-b </a:t>
            </a:r>
            <a:r>
              <a:rPr lang="en-US" altLang="zh-CN" dirty="0"/>
              <a:t>(positive).  To represent </a:t>
            </a:r>
            <a:r>
              <a:rPr lang="en-US" altLang="zh-CN" dirty="0">
                <a:solidFill>
                  <a:srgbClr val="00B050"/>
                </a:solidFill>
              </a:rPr>
              <a:t>–b </a:t>
            </a:r>
            <a:r>
              <a:rPr lang="en-US" altLang="zh-CN" dirty="0"/>
              <a:t>from</a:t>
            </a:r>
            <a:r>
              <a:rPr lang="en-US" altLang="zh-CN" dirty="0">
                <a:solidFill>
                  <a:srgbClr val="00B050"/>
                </a:solidFill>
              </a:rPr>
              <a:t> b</a:t>
            </a:r>
            <a:endParaRPr lang="en-US" altLang="zh-CN" dirty="0"/>
          </a:p>
          <a:p>
            <a:pPr lvl="1"/>
            <a:r>
              <a:rPr lang="en-US" altLang="zh-CN" dirty="0"/>
              <a:t>1) represent unsigned </a:t>
            </a:r>
            <a:r>
              <a:rPr lang="en-US" altLang="zh-CN" dirty="0">
                <a:solidFill>
                  <a:srgbClr val="00B050"/>
                </a:solidFill>
              </a:rPr>
              <a:t>b</a:t>
            </a:r>
            <a:r>
              <a:rPr lang="en-US" altLang="zh-C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dirty="0"/>
              <a:t>in binary;</a:t>
            </a:r>
            <a:r>
              <a:rPr lang="en-US" altLang="zh-C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1"/>
            <a:r>
              <a:rPr lang="en-US" altLang="zh-CN" dirty="0"/>
              <a:t>2) flip each bit of b and add 1 to obtain the representation of (</a:t>
            </a:r>
            <a:r>
              <a:rPr lang="en-US" altLang="zh-CN" dirty="0">
                <a:solidFill>
                  <a:srgbClr val="FF0000"/>
                </a:solidFill>
              </a:rPr>
              <a:t>m-b</a:t>
            </a:r>
            <a:r>
              <a:rPr lang="en-US" altLang="zh-CN" dirty="0"/>
              <a:t>), such that the sum of both representations is 0.</a:t>
            </a:r>
          </a:p>
          <a:p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58DA56F3-224B-4C92-8D31-55E93480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Modular Arithmetic and Signed Integer Representation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196131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日期占位符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6DF85C-6183-4BCF-A6A0-93809E5365E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C67FA-66DF-4CAE-8BB6-7F0BCAD1DDC5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1438"/>
            <a:ext cx="8839200" cy="765175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Two’s Complement Representation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81075"/>
            <a:ext cx="8839200" cy="54816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If number is positive or zero,</a:t>
            </a:r>
          </a:p>
          <a:p>
            <a:pPr marL="684213" lvl="1">
              <a:buFont typeface="Wingdings" panose="05000000000000000000" pitchFamily="2" charset="2"/>
              <a:buChar char="l"/>
            </a:pPr>
            <a:r>
              <a:rPr lang="en-US" altLang="zh-CN" dirty="0"/>
              <a:t>normal binary representation, zeroes in upper bit(s)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If number is negative,</a:t>
            </a:r>
          </a:p>
          <a:p>
            <a:pPr marL="684213" lvl="1">
              <a:buFont typeface="Wingdings" panose="05000000000000000000" pitchFamily="2" charset="2"/>
              <a:buChar char="l"/>
            </a:pPr>
            <a:r>
              <a:rPr lang="en-US" altLang="zh-CN" dirty="0"/>
              <a:t>start with positive number</a:t>
            </a:r>
          </a:p>
          <a:p>
            <a:pPr marL="684213" lvl="1">
              <a:buFont typeface="Wingdings" panose="05000000000000000000" pitchFamily="2" charset="2"/>
              <a:buChar char="l"/>
            </a:pPr>
            <a:r>
              <a:rPr lang="en-US" altLang="zh-CN" dirty="0"/>
              <a:t>flip every bit (i.e., take the one’s complement)</a:t>
            </a:r>
          </a:p>
          <a:p>
            <a:pPr marL="684213" lvl="1">
              <a:buFont typeface="Wingdings" panose="05000000000000000000" pitchFamily="2" charset="2"/>
              <a:buChar char="l"/>
            </a:pPr>
            <a:r>
              <a:rPr lang="en-US" altLang="zh-CN" dirty="0"/>
              <a:t>then add one</a:t>
            </a: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827584" y="3810000"/>
            <a:ext cx="792088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00101	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(5)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mod 32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	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01001	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(9)    </a:t>
            </a:r>
            <a:r>
              <a:rPr lang="en-US" altLang="zh-CN" sz="2000" b="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mod 32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	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11010	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(1’s comp)		</a:t>
            </a:r>
            <a:r>
              <a:rPr lang="en-US" altLang="zh-CN" sz="2000" baseline="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10110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(1’s comp)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+</a:t>
            </a:r>
            <a:r>
              <a:rPr kumimoji="0" lang="en-US" altLang="zh-CN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1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+</a:t>
            </a:r>
            <a:r>
              <a:rPr kumimoji="0" lang="en-US" altLang="zh-CN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1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	11011	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(-5)  </a:t>
            </a:r>
            <a:r>
              <a:rPr lang="en-US" altLang="zh-CN" sz="2000" b="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mod 32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</a:t>
            </a:r>
            <a:r>
              <a:rPr lang="en-US" altLang="zh-CN" sz="2000" baseline="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10111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(-9)   </a:t>
            </a:r>
            <a:r>
              <a:rPr lang="en-US" altLang="zh-CN" sz="2000" b="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mod 32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lang="en-US" altLang="zh-CN" sz="2000" b="0" baseline="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                  </a:t>
            </a:r>
            <a:r>
              <a:rPr lang="en-US" altLang="zh-CN" sz="2000" b="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(32-5) mod 32=27</a:t>
            </a:r>
            <a:r>
              <a:rPr lang="en-US" altLang="zh-CN" sz="2000" b="0" baseline="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            </a:t>
            </a:r>
            <a:r>
              <a:rPr lang="en-US" altLang="zh-CN" sz="2000" b="0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(32-9)mod 32=23                  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9703" name="AutoShape 5"/>
          <p:cNvSpPr>
            <a:spLocks noChangeArrowheads="1"/>
          </p:cNvSpPr>
          <p:nvPr/>
        </p:nvSpPr>
        <p:spPr bwMode="auto">
          <a:xfrm>
            <a:off x="1219200" y="4038600"/>
            <a:ext cx="381000" cy="533400"/>
          </a:xfrm>
          <a:prstGeom prst="curvedRightArrow">
            <a:avLst>
              <a:gd name="adj1" fmla="val 28000"/>
              <a:gd name="adj2" fmla="val 56000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4" name="AutoShape 6"/>
          <p:cNvSpPr>
            <a:spLocks noChangeArrowheads="1"/>
          </p:cNvSpPr>
          <p:nvPr/>
        </p:nvSpPr>
        <p:spPr bwMode="auto">
          <a:xfrm>
            <a:off x="4343400" y="4038600"/>
            <a:ext cx="381000" cy="533400"/>
          </a:xfrm>
          <a:prstGeom prst="curvedRightArrow">
            <a:avLst>
              <a:gd name="adj1" fmla="val 28000"/>
              <a:gd name="adj2" fmla="val 56000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058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日期占位符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3054E6-12D0-436C-845E-945B40D199A6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3FA41C-B52F-45B3-A2E9-ABAD681FA38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1" y="71438"/>
            <a:ext cx="9067799" cy="765175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Two’s Complement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2" y="981075"/>
            <a:ext cx="8964000" cy="4335463"/>
          </a:xfrm>
        </p:spPr>
        <p:txBody>
          <a:bodyPr>
            <a:normAutofit/>
          </a:bodyPr>
          <a:lstStyle/>
          <a:p>
            <a:pPr marL="355600" indent="-355600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Problems with sign-magnitude and 1’s complement</a:t>
            </a:r>
          </a:p>
          <a:p>
            <a:pPr marL="877888" lvl="1">
              <a:buFont typeface="Wingdings" panose="05000000000000000000" pitchFamily="2" charset="2"/>
              <a:buChar char="l"/>
            </a:pPr>
            <a:r>
              <a:rPr lang="en-US" altLang="zh-CN" dirty="0"/>
              <a:t>two representations of zero (+0 and –0)</a:t>
            </a:r>
          </a:p>
          <a:p>
            <a:pPr marL="877888" lvl="1">
              <a:buFont typeface="Wingdings" panose="05000000000000000000" pitchFamily="2" charset="2"/>
              <a:buChar char="l"/>
            </a:pPr>
            <a:r>
              <a:rPr lang="en-US" altLang="zh-CN" dirty="0"/>
              <a:t>arithmetic circuits are complex</a:t>
            </a:r>
          </a:p>
          <a:p>
            <a:pPr marL="1171575" lvl="2" indent="-222250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How to add two sign-magnitude numbers?</a:t>
            </a:r>
          </a:p>
          <a:p>
            <a:pPr marL="1527175" lvl="3" indent="-176213"/>
            <a:r>
              <a:rPr lang="en-US" altLang="zh-CN" sz="2000" dirty="0"/>
              <a:t>e.g., try 2 + (-3)</a:t>
            </a:r>
          </a:p>
          <a:p>
            <a:pPr marL="1171575" lvl="2" indent="-222250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How to add two one’s complement numbers? </a:t>
            </a:r>
          </a:p>
          <a:p>
            <a:pPr marL="1527175" lvl="3" indent="-176213"/>
            <a:r>
              <a:rPr lang="en-US" altLang="zh-CN" sz="2000" dirty="0"/>
              <a:t>e.g., try 4 + (-3)</a:t>
            </a:r>
          </a:p>
          <a:p>
            <a:pPr marL="355600" indent="-355600">
              <a:lnSpc>
                <a:spcPct val="90000"/>
              </a:lnSpc>
            </a:pPr>
            <a:r>
              <a:rPr lang="en-US" altLang="zh-CN" i="1" dirty="0">
                <a:solidFill>
                  <a:srgbClr val="FF0000"/>
                </a:solidFill>
                <a:ea typeface="宋体" panose="02010600030101010101" pitchFamily="2" charset="-122"/>
              </a:rPr>
              <a:t>Two’s complement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  </a:t>
            </a:r>
            <a:r>
              <a:rPr lang="en-US" altLang="zh-CN" dirty="0">
                <a:ea typeface="宋体" panose="02010600030101010101" pitchFamily="2" charset="-122"/>
              </a:rPr>
              <a:t>representation developed to make circuits easy for arithmetic.</a:t>
            </a:r>
          </a:p>
          <a:p>
            <a:pPr marL="877888" lvl="1">
              <a:buFont typeface="Wingdings" panose="05000000000000000000" pitchFamily="2" charset="2"/>
              <a:buChar char="l"/>
            </a:pPr>
            <a:r>
              <a:rPr lang="en-US" altLang="zh-CN" dirty="0"/>
              <a:t>for each positive number (X), assign value to its negative (-X),such that X + (-X) = 0 with “normal” addition, ignoring carry out</a:t>
            </a: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1331640" y="5276760"/>
            <a:ext cx="716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00101	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(5)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01001	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(9)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+</a:t>
            </a:r>
            <a:r>
              <a:rPr kumimoji="0" lang="en-US" altLang="zh-CN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11011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(-5)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+</a:t>
            </a:r>
            <a:r>
              <a:rPr kumimoji="0" lang="en-US" altLang="zh-CN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 10111</a:t>
            </a:r>
            <a:r>
              <a:rPr kumimoji="0" lang="en-US" altLang="zh-CN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(-9)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00000	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(0)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00000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(0)</a:t>
            </a:r>
          </a:p>
        </p:txBody>
      </p:sp>
    </p:spTree>
    <p:extLst>
      <p:ext uri="{BB962C8B-B14F-4D97-AF65-F5344CB8AC3E}">
        <p14:creationId xmlns:p14="http://schemas.microsoft.com/office/powerpoint/2010/main" val="4284652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日期占位符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AC5663-B10E-4CDC-A753-221664C7EB81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9B083A-55B7-4500-BA94-2F2E7E0C6F36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1" y="71438"/>
            <a:ext cx="9067799" cy="765175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Two’s Complement Shortcut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1" y="981075"/>
            <a:ext cx="9067799" cy="54816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To take the two’s complement of a number:</a:t>
            </a:r>
          </a:p>
          <a:p>
            <a:pPr marL="684213" lvl="1">
              <a:buFont typeface="Wingdings" panose="05000000000000000000" pitchFamily="2" charset="2"/>
              <a:buChar char="l"/>
            </a:pPr>
            <a:r>
              <a:rPr lang="en-US" altLang="zh-CN" dirty="0"/>
              <a:t>copy bits from right to left until (and including) the first “1”</a:t>
            </a:r>
          </a:p>
          <a:p>
            <a:pPr marL="684213" lvl="1">
              <a:buFont typeface="Wingdings" panose="05000000000000000000" pitchFamily="2" charset="2"/>
              <a:buChar char="l"/>
            </a:pPr>
            <a:r>
              <a:rPr lang="en-US" altLang="zh-CN" dirty="0"/>
              <a:t>flip remaining bits to the left</a:t>
            </a:r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990600" y="2971800"/>
            <a:ext cx="8001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223838" algn="r"/>
                <a:tab pos="2232025" algn="r"/>
                <a:tab pos="2514600" algn="l"/>
                <a:tab pos="3721100" algn="r"/>
                <a:tab pos="6518275" algn="r"/>
                <a:tab pos="674211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223838" algn="r"/>
                <a:tab pos="2232025" algn="r"/>
                <a:tab pos="2514600" algn="l"/>
                <a:tab pos="3721100" algn="r"/>
                <a:tab pos="6518275" algn="r"/>
                <a:tab pos="674211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223838" algn="r"/>
                <a:tab pos="2232025" algn="r"/>
                <a:tab pos="2514600" algn="l"/>
                <a:tab pos="3721100" algn="r"/>
                <a:tab pos="6518275" algn="r"/>
                <a:tab pos="6742113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223838" algn="r"/>
                <a:tab pos="2232025" algn="r"/>
                <a:tab pos="2514600" algn="l"/>
                <a:tab pos="3721100" algn="r"/>
                <a:tab pos="6518275" algn="r"/>
                <a:tab pos="6742113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3838" algn="r"/>
                <a:tab pos="2232025" algn="r"/>
                <a:tab pos="2514600" algn="l"/>
                <a:tab pos="3721100" algn="r"/>
                <a:tab pos="6518275" algn="r"/>
                <a:tab pos="67421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838" algn="r"/>
                <a:tab pos="2232025" algn="r"/>
                <a:tab pos="2514600" algn="l"/>
                <a:tab pos="3721100" algn="r"/>
                <a:tab pos="6518275" algn="r"/>
                <a:tab pos="67421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838" algn="r"/>
                <a:tab pos="2232025" algn="r"/>
                <a:tab pos="2514600" algn="l"/>
                <a:tab pos="3721100" algn="r"/>
                <a:tab pos="6518275" algn="r"/>
                <a:tab pos="67421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838" algn="r"/>
                <a:tab pos="2232025" algn="r"/>
                <a:tab pos="2514600" algn="l"/>
                <a:tab pos="3721100" algn="r"/>
                <a:tab pos="6518275" algn="r"/>
                <a:tab pos="67421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838" algn="r"/>
                <a:tab pos="2232025" algn="r"/>
                <a:tab pos="2514600" algn="l"/>
                <a:tab pos="3721100" algn="r"/>
                <a:tab pos="6518275" algn="r"/>
                <a:tab pos="67421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8" algn="r"/>
                <a:tab pos="2232025" algn="r"/>
                <a:tab pos="2514600" algn="l"/>
                <a:tab pos="3721100" algn="r"/>
                <a:tab pos="6518275" algn="r"/>
                <a:tab pos="6742113" algn="l"/>
              </a:tabLst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011010000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	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0110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10000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8" algn="r"/>
                <a:tab pos="2232025" algn="r"/>
                <a:tab pos="2514600" algn="l"/>
                <a:tab pos="3721100" algn="r"/>
                <a:tab pos="6518275" algn="r"/>
                <a:tab pos="6742113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100101111	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(1’s comp)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8" algn="r"/>
                <a:tab pos="2232025" algn="r"/>
                <a:tab pos="2514600" algn="l"/>
                <a:tab pos="3721100" algn="r"/>
                <a:tab pos="6518275" algn="r"/>
                <a:tab pos="6742113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+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838" algn="r"/>
                <a:tab pos="2232025" algn="r"/>
                <a:tab pos="2514600" algn="l"/>
                <a:tab pos="3721100" algn="r"/>
                <a:tab pos="6518275" algn="r"/>
                <a:tab pos="6742113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100110000		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1001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10000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51" name="AutoShape 5"/>
          <p:cNvSpPr>
            <a:spLocks noChangeArrowheads="1"/>
          </p:cNvSpPr>
          <p:nvPr/>
        </p:nvSpPr>
        <p:spPr bwMode="auto">
          <a:xfrm>
            <a:off x="914400" y="3200400"/>
            <a:ext cx="381000" cy="533400"/>
          </a:xfrm>
          <a:prstGeom prst="curvedRightArrow">
            <a:avLst>
              <a:gd name="adj1" fmla="val 28000"/>
              <a:gd name="adj2" fmla="val 56000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52" name="AutoShape 6"/>
          <p:cNvSpPr>
            <a:spLocks noChangeArrowheads="1"/>
          </p:cNvSpPr>
          <p:nvPr/>
        </p:nvSpPr>
        <p:spPr bwMode="auto">
          <a:xfrm>
            <a:off x="6934200" y="3505200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53" name="AutoShape 7"/>
          <p:cNvSpPr>
            <a:spLocks noChangeArrowheads="1"/>
          </p:cNvSpPr>
          <p:nvPr/>
        </p:nvSpPr>
        <p:spPr bwMode="auto">
          <a:xfrm>
            <a:off x="6019800" y="3505200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54" name="Text Box 8"/>
          <p:cNvSpPr txBox="1">
            <a:spLocks noChangeArrowheads="1"/>
          </p:cNvSpPr>
          <p:nvPr/>
        </p:nvSpPr>
        <p:spPr bwMode="auto">
          <a:xfrm>
            <a:off x="7162800" y="358140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(copy)</a:t>
            </a:r>
          </a:p>
        </p:txBody>
      </p:sp>
      <p:sp>
        <p:nvSpPr>
          <p:cNvPr id="31755" name="Text Box 9"/>
          <p:cNvSpPr txBox="1">
            <a:spLocks noChangeArrowheads="1"/>
          </p:cNvSpPr>
          <p:nvPr/>
        </p:nvSpPr>
        <p:spPr bwMode="auto">
          <a:xfrm>
            <a:off x="5410200" y="35814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(flip)</a:t>
            </a:r>
          </a:p>
        </p:txBody>
      </p:sp>
      <p:sp>
        <p:nvSpPr>
          <p:cNvPr id="31756" name="Line 10"/>
          <p:cNvSpPr>
            <a:spLocks noChangeShapeType="1"/>
          </p:cNvSpPr>
          <p:nvPr/>
        </p:nvSpPr>
        <p:spPr bwMode="auto">
          <a:xfrm flipH="1">
            <a:off x="6529388" y="2895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73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679251C-5CCC-42B3-9CC9-990276B2C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sz="2800" dirty="0">
                <a:sym typeface="Arial" panose="020B0604020202020204" pitchFamily="34" charset="0"/>
              </a:rPr>
              <a:t>Outline</a:t>
            </a:r>
            <a:endParaRPr lang="zh-CN" altLang="en-US" sz="2800" dirty="0">
              <a:sym typeface="Arial" panose="020B0604020202020204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4C9AABB8-4D35-4CBF-AF3D-0EE017BBA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235" y="1171865"/>
            <a:ext cx="7418983" cy="8446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How do we represent information in a computer?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5D434DAE-9DAA-4FD6-AA29-CE6D2824F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92" y="1282032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F439E715-0CA3-4620-B85C-DD646DAD13B5}"/>
              </a:ext>
            </a:extLst>
          </p:cNvPr>
          <p:cNvCxnSpPr/>
          <p:nvPr/>
        </p:nvCxnSpPr>
        <p:spPr>
          <a:xfrm>
            <a:off x="337581" y="1929053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7">
            <a:extLst>
              <a:ext uri="{FF2B5EF4-FFF2-40B4-BE49-F238E27FC236}">
                <a16:creationId xmlns:a16="http://schemas.microsoft.com/office/drawing/2014/main" id="{0F58A35C-1A96-4B4B-A39A-2DBCA5B73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235" y="2267918"/>
            <a:ext cx="7418983" cy="47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Integer Data Types</a:t>
            </a: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092B0158-48C3-4BAB-8213-4193F98F4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92" y="2193418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2CEDC0D-03C1-4D7F-8F1B-ABCAAC7367E4}"/>
              </a:ext>
            </a:extLst>
          </p:cNvPr>
          <p:cNvCxnSpPr/>
          <p:nvPr/>
        </p:nvCxnSpPr>
        <p:spPr>
          <a:xfrm>
            <a:off x="337581" y="2840439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7">
            <a:extLst>
              <a:ext uri="{FF2B5EF4-FFF2-40B4-BE49-F238E27FC236}">
                <a16:creationId xmlns:a16="http://schemas.microsoft.com/office/drawing/2014/main" id="{9A1C5F9C-A24D-4885-9014-0DA029EBC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235" y="3156640"/>
            <a:ext cx="7418983" cy="47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2’Complement Integers</a:t>
            </a: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id="{057E0051-8941-4A25-9D4E-C5F41A92E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92" y="3082140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F1235FC8-6497-49B7-AE85-CFA93F6A546F}"/>
              </a:ext>
            </a:extLst>
          </p:cNvPr>
          <p:cNvCxnSpPr/>
          <p:nvPr/>
        </p:nvCxnSpPr>
        <p:spPr>
          <a:xfrm>
            <a:off x="337581" y="3729161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7">
            <a:extLst>
              <a:ext uri="{FF2B5EF4-FFF2-40B4-BE49-F238E27FC236}">
                <a16:creationId xmlns:a16="http://schemas.microsoft.com/office/drawing/2014/main" id="{363A0184-AA66-4FFD-AD2D-CAA6CAE28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235" y="3994793"/>
            <a:ext cx="7418983" cy="47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Binary-Decimal Conversion</a:t>
            </a:r>
          </a:p>
        </p:txBody>
      </p:sp>
      <p:sp>
        <p:nvSpPr>
          <p:cNvPr id="31" name="Text Box 17">
            <a:extLst>
              <a:ext uri="{FF2B5EF4-FFF2-40B4-BE49-F238E27FC236}">
                <a16:creationId xmlns:a16="http://schemas.microsoft.com/office/drawing/2014/main" id="{7FAED2FD-03E1-4DB4-A282-01844A7C2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92" y="3920293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690BE8E-E3DB-44C7-8684-485BDACE0A4B}"/>
              </a:ext>
            </a:extLst>
          </p:cNvPr>
          <p:cNvCxnSpPr/>
          <p:nvPr/>
        </p:nvCxnSpPr>
        <p:spPr>
          <a:xfrm>
            <a:off x="337581" y="456731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90326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日期占位符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2981A8-F184-4238-92E8-F2DD3BDA098A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45258C-7072-4018-B414-0DC82CFD130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1" y="71438"/>
            <a:ext cx="9067799" cy="765175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Two’s Complement Signed Integers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1" y="996633"/>
            <a:ext cx="8860689" cy="1565275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ea typeface="宋体" panose="02010600030101010101" pitchFamily="2" charset="-122"/>
              </a:rPr>
              <a:t>MS bit is sign bit.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Range of an n-bit number: -2</a:t>
            </a:r>
            <a:r>
              <a:rPr lang="en-US" altLang="zh-CN" baseline="30000" dirty="0">
                <a:ea typeface="宋体" panose="02010600030101010101" pitchFamily="2" charset="-122"/>
              </a:rPr>
              <a:t>n-1</a:t>
            </a:r>
            <a:r>
              <a:rPr lang="en-US" altLang="zh-CN" dirty="0">
                <a:ea typeface="宋体" panose="02010600030101010101" pitchFamily="2" charset="-122"/>
              </a:rPr>
              <a:t> through 2</a:t>
            </a:r>
            <a:r>
              <a:rPr lang="en-US" altLang="zh-CN" baseline="30000" dirty="0">
                <a:ea typeface="宋体" panose="02010600030101010101" pitchFamily="2" charset="-122"/>
              </a:rPr>
              <a:t>n-1</a:t>
            </a:r>
            <a:r>
              <a:rPr lang="en-US" altLang="zh-CN" dirty="0">
                <a:ea typeface="宋体" panose="02010600030101010101" pitchFamily="2" charset="-122"/>
              </a:rPr>
              <a:t> – 1.</a:t>
            </a:r>
          </a:p>
          <a:p>
            <a:pPr marL="684213" lvl="1">
              <a:buFont typeface="Wingdings" panose="05000000000000000000" pitchFamily="2" charset="2"/>
              <a:buChar char="l"/>
            </a:pPr>
            <a:r>
              <a:rPr lang="en-US" altLang="zh-CN" dirty="0"/>
              <a:t>The most negative number (-2</a:t>
            </a:r>
            <a:r>
              <a:rPr lang="en-US" altLang="zh-CN" baseline="30000" dirty="0"/>
              <a:t>n-1</a:t>
            </a:r>
            <a:r>
              <a:rPr lang="en-US" altLang="zh-CN" dirty="0"/>
              <a:t>) has no positive counterpart.</a:t>
            </a:r>
          </a:p>
        </p:txBody>
      </p:sp>
      <p:graphicFrame>
        <p:nvGraphicFramePr>
          <p:cNvPr id="11162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487266"/>
              </p:ext>
            </p:extLst>
          </p:nvPr>
        </p:nvGraphicFramePr>
        <p:xfrm>
          <a:off x="1307976" y="2579712"/>
          <a:ext cx="3048000" cy="36576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-2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1694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723541"/>
              </p:ext>
            </p:extLst>
          </p:nvPr>
        </p:nvGraphicFramePr>
        <p:xfrm>
          <a:off x="4836368" y="2554109"/>
          <a:ext cx="3048000" cy="36576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-2</a:t>
                      </a:r>
                      <a:r>
                        <a:rPr kumimoji="0" lang="en-US" altLang="zh-CN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-8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-7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-6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-4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-3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458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679251C-5CCC-42B3-9CC9-990276B2C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sz="2800" dirty="0">
                <a:sym typeface="Arial" panose="020B0604020202020204" pitchFamily="34" charset="0"/>
              </a:rPr>
              <a:t>Outline</a:t>
            </a:r>
            <a:endParaRPr lang="zh-CN" altLang="en-US" sz="2800" dirty="0">
              <a:sym typeface="Arial" panose="020B0604020202020204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4C9AABB8-4D35-4CBF-AF3D-0EE017BBA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235" y="1171865"/>
            <a:ext cx="7418983" cy="8446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How do we represent information in a computer?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5D434DAE-9DAA-4FD6-AA29-CE6D2824F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92" y="1282032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F439E715-0CA3-4620-B85C-DD646DAD13B5}"/>
              </a:ext>
            </a:extLst>
          </p:cNvPr>
          <p:cNvCxnSpPr/>
          <p:nvPr/>
        </p:nvCxnSpPr>
        <p:spPr>
          <a:xfrm>
            <a:off x="337581" y="1929053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7">
            <a:extLst>
              <a:ext uri="{FF2B5EF4-FFF2-40B4-BE49-F238E27FC236}">
                <a16:creationId xmlns:a16="http://schemas.microsoft.com/office/drawing/2014/main" id="{0F58A35C-1A96-4B4B-A39A-2DBCA5B73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235" y="2267918"/>
            <a:ext cx="7418983" cy="47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Integer Data Types</a:t>
            </a: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092B0158-48C3-4BAB-8213-4193F98F4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92" y="2193418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2CEDC0D-03C1-4D7F-8F1B-ABCAAC7367E4}"/>
              </a:ext>
            </a:extLst>
          </p:cNvPr>
          <p:cNvCxnSpPr/>
          <p:nvPr/>
        </p:nvCxnSpPr>
        <p:spPr>
          <a:xfrm>
            <a:off x="337581" y="2840439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7">
            <a:extLst>
              <a:ext uri="{FF2B5EF4-FFF2-40B4-BE49-F238E27FC236}">
                <a16:creationId xmlns:a16="http://schemas.microsoft.com/office/drawing/2014/main" id="{9A1C5F9C-A24D-4885-9014-0DA029EBC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235" y="3156640"/>
            <a:ext cx="7418983" cy="47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2’Complement Integers</a:t>
            </a: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id="{057E0051-8941-4A25-9D4E-C5F41A92E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92" y="3082140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F1235FC8-6497-49B7-AE85-CFA93F6A546F}"/>
              </a:ext>
            </a:extLst>
          </p:cNvPr>
          <p:cNvCxnSpPr/>
          <p:nvPr/>
        </p:nvCxnSpPr>
        <p:spPr>
          <a:xfrm>
            <a:off x="337581" y="3729161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7">
            <a:extLst>
              <a:ext uri="{FF2B5EF4-FFF2-40B4-BE49-F238E27FC236}">
                <a16:creationId xmlns:a16="http://schemas.microsoft.com/office/drawing/2014/main" id="{363A0184-AA66-4FFD-AD2D-CAA6CAE28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235" y="3994793"/>
            <a:ext cx="7418983" cy="47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Binary-Decimal Conversion</a:t>
            </a:r>
          </a:p>
        </p:txBody>
      </p:sp>
      <p:sp>
        <p:nvSpPr>
          <p:cNvPr id="31" name="Text Box 17">
            <a:extLst>
              <a:ext uri="{FF2B5EF4-FFF2-40B4-BE49-F238E27FC236}">
                <a16:creationId xmlns:a16="http://schemas.microsoft.com/office/drawing/2014/main" id="{7FAED2FD-03E1-4DB4-A282-01844A7C2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92" y="3920293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D690BE8E-E3DB-44C7-8684-485BDACE0A4B}"/>
              </a:ext>
            </a:extLst>
          </p:cNvPr>
          <p:cNvCxnSpPr/>
          <p:nvPr/>
        </p:nvCxnSpPr>
        <p:spPr>
          <a:xfrm>
            <a:off x="337581" y="456731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14655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日期占位符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86DF7C-99FF-4F83-87AC-F456C9873F06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709E33-8501-4929-8DAD-DD5863EDCF4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1" y="71438"/>
            <a:ext cx="9067799" cy="765175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Converting Binary (2’s C) to Decimal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1075"/>
            <a:ext cx="7524328" cy="5481638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zh-CN" dirty="0">
                <a:ea typeface="宋体" panose="02010600030101010101" pitchFamily="2" charset="-122"/>
              </a:rPr>
              <a:t>If leading bit is one, take two’s complement to get a positive number.</a:t>
            </a:r>
          </a:p>
          <a:p>
            <a:pPr marL="457200" indent="-457200">
              <a:buFontTx/>
              <a:buAutoNum type="arabicPeriod"/>
            </a:pPr>
            <a:r>
              <a:rPr lang="en-US" altLang="zh-CN" dirty="0">
                <a:ea typeface="宋体" panose="02010600030101010101" pitchFamily="2" charset="-122"/>
              </a:rPr>
              <a:t>Add powers of 2 that have “1” in the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corresponding bit positions.</a:t>
            </a:r>
          </a:p>
          <a:p>
            <a:pPr marL="457200" indent="-457200">
              <a:buFontTx/>
              <a:buAutoNum type="arabicPeriod"/>
            </a:pPr>
            <a:r>
              <a:rPr lang="en-US" altLang="zh-CN" dirty="0">
                <a:ea typeface="宋体" panose="02010600030101010101" pitchFamily="2" charset="-122"/>
              </a:rPr>
              <a:t>If original number was negative, add a minus sign.</a:t>
            </a:r>
          </a:p>
        </p:txBody>
      </p:sp>
      <p:graphicFrame>
        <p:nvGraphicFramePr>
          <p:cNvPr id="11366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68666"/>
              </p:ext>
            </p:extLst>
          </p:nvPr>
        </p:nvGraphicFramePr>
        <p:xfrm>
          <a:off x="7620000" y="1905000"/>
          <a:ext cx="1066800" cy="3701014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zh-CN" sz="20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256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512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1024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5873" name="Text Box 59"/>
          <p:cNvSpPr txBox="1">
            <a:spLocks noChangeArrowheads="1"/>
          </p:cNvSpPr>
          <p:nvPr/>
        </p:nvSpPr>
        <p:spPr bwMode="auto">
          <a:xfrm>
            <a:off x="457200" y="3831772"/>
            <a:ext cx="3897457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461963" algn="r"/>
                <a:tab pos="684213" algn="ctr"/>
                <a:tab pos="9080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461963" algn="r"/>
                <a:tab pos="684213" algn="ctr"/>
                <a:tab pos="9080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461963" algn="r"/>
                <a:tab pos="684213" algn="ctr"/>
                <a:tab pos="9080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461963" algn="r"/>
                <a:tab pos="684213" algn="ctr"/>
                <a:tab pos="9080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1963" algn="r"/>
                <a:tab pos="684213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963" algn="r"/>
                <a:tab pos="684213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963" algn="r"/>
                <a:tab pos="684213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963" algn="r"/>
                <a:tab pos="684213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963" algn="r"/>
                <a:tab pos="684213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61963" algn="r"/>
                <a:tab pos="684213" algn="ctr"/>
                <a:tab pos="908050" algn="l"/>
              </a:tabLst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X 	= 	01101000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two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61963" algn="r"/>
                <a:tab pos="684213" algn="ctr"/>
                <a:tab pos="908050" algn="l"/>
              </a:tabLst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	=	2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6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+2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5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+2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3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 = 64+32+8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61963" algn="r"/>
                <a:tab pos="684213" algn="ctr"/>
                <a:tab pos="908050" algn="l"/>
              </a:tabLst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	=	104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ten</a:t>
            </a:r>
          </a:p>
        </p:txBody>
      </p:sp>
      <p:sp>
        <p:nvSpPr>
          <p:cNvPr id="35874" name="Text Box 60"/>
          <p:cNvSpPr txBox="1">
            <a:spLocks noChangeArrowheads="1"/>
          </p:cNvSpPr>
          <p:nvPr/>
        </p:nvSpPr>
        <p:spPr bwMode="auto">
          <a:xfrm>
            <a:off x="440163" y="5876925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Assuming 8-bit 2’s complement numbers.</a:t>
            </a:r>
          </a:p>
        </p:txBody>
      </p:sp>
    </p:spTree>
    <p:extLst>
      <p:ext uri="{BB962C8B-B14F-4D97-AF65-F5344CB8AC3E}">
        <p14:creationId xmlns:p14="http://schemas.microsoft.com/office/powerpoint/2010/main" val="2441103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日期占位符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25CC87-11FB-41A7-9729-AC8E44E24B03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7A04E3-7202-447A-9CE6-106B7742E03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1438"/>
            <a:ext cx="8839200" cy="765175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More Examples</a:t>
            </a:r>
          </a:p>
        </p:txBody>
      </p:sp>
      <p:graphicFrame>
        <p:nvGraphicFramePr>
          <p:cNvPr id="1157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218742"/>
              </p:ext>
            </p:extLst>
          </p:nvPr>
        </p:nvGraphicFramePr>
        <p:xfrm>
          <a:off x="7230949" y="1285725"/>
          <a:ext cx="1306488" cy="4276578"/>
        </p:xfrm>
        <a:graphic>
          <a:graphicData uri="http://schemas.openxmlformats.org/drawingml/2006/table">
            <a:tbl>
              <a:tblPr/>
              <a:tblGrid>
                <a:gridCol w="513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zh-CN" sz="2000" b="1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256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512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1024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7920" name="Text Box 58"/>
          <p:cNvSpPr txBox="1">
            <a:spLocks noChangeArrowheads="1"/>
          </p:cNvSpPr>
          <p:nvPr/>
        </p:nvSpPr>
        <p:spPr bwMode="auto">
          <a:xfrm>
            <a:off x="533400" y="5867400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Assuming 8-bit 2’s complement numbers.</a:t>
            </a:r>
          </a:p>
        </p:txBody>
      </p:sp>
      <p:sp>
        <p:nvSpPr>
          <p:cNvPr id="37921" name="Text Box 59"/>
          <p:cNvSpPr txBox="1">
            <a:spLocks noChangeArrowheads="1"/>
          </p:cNvSpPr>
          <p:nvPr/>
        </p:nvSpPr>
        <p:spPr bwMode="auto">
          <a:xfrm>
            <a:off x="609600" y="1371600"/>
            <a:ext cx="4538464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461963" algn="r"/>
                <a:tab pos="684213" algn="ctr"/>
                <a:tab pos="9080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461963" algn="r"/>
                <a:tab pos="684213" algn="ctr"/>
                <a:tab pos="9080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461963" algn="r"/>
                <a:tab pos="684213" algn="ctr"/>
                <a:tab pos="9080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461963" algn="r"/>
                <a:tab pos="684213" algn="ctr"/>
                <a:tab pos="9080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1963" algn="r"/>
                <a:tab pos="684213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963" algn="r"/>
                <a:tab pos="684213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963" algn="r"/>
                <a:tab pos="684213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963" algn="r"/>
                <a:tab pos="684213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963" algn="r"/>
                <a:tab pos="684213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61963" algn="r"/>
                <a:tab pos="684213" algn="ctr"/>
                <a:tab pos="908050" algn="l"/>
              </a:tabLst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lang="en-US" altLang="zh-CN" sz="2000" b="0" baseline="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X 	= 	00100111</a:t>
            </a:r>
            <a:r>
              <a:rPr lang="en-US" altLang="zh-CN" sz="2000" b="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two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61963" algn="r"/>
                <a:tab pos="684213" algn="ctr"/>
                <a:tab pos="908050" algn="l"/>
              </a:tabLst>
              <a:defRPr/>
            </a:pPr>
            <a:r>
              <a:rPr lang="en-US" altLang="zh-CN" sz="2000" b="0" baseline="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		=	2</a:t>
            </a:r>
            <a:r>
              <a:rPr lang="en-US" altLang="zh-CN" sz="2000" b="0" baseline="300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5</a:t>
            </a:r>
            <a:r>
              <a:rPr lang="en-US" altLang="zh-CN" sz="2000" b="0" baseline="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+2</a:t>
            </a:r>
            <a:r>
              <a:rPr lang="en-US" altLang="zh-CN" sz="2000" b="0" baseline="300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</a:t>
            </a:r>
            <a:r>
              <a:rPr lang="en-US" altLang="zh-CN" sz="2000" b="0" baseline="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+2</a:t>
            </a:r>
            <a:r>
              <a:rPr lang="en-US" altLang="zh-CN" sz="2000" b="0" baseline="300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</a:t>
            </a:r>
            <a:r>
              <a:rPr lang="en-US" altLang="zh-CN" sz="2000" b="0" baseline="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+2</a:t>
            </a:r>
            <a:r>
              <a:rPr lang="en-US" altLang="zh-CN" sz="2000" b="0" baseline="3000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0</a:t>
            </a:r>
            <a:r>
              <a:rPr lang="en-US" altLang="zh-CN" sz="2000" b="0" baseline="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= 32+4+2+1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61963" algn="r"/>
                <a:tab pos="684213" algn="ctr"/>
                <a:tab pos="908050" algn="l"/>
              </a:tabLst>
              <a:defRPr/>
            </a:pPr>
            <a:r>
              <a:rPr lang="en-US" altLang="zh-CN" sz="2000" b="0" baseline="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		=	39</a:t>
            </a:r>
            <a:r>
              <a:rPr lang="en-US" altLang="zh-CN" sz="2000" b="0" dirty="0">
                <a:solidFill>
                  <a:srgbClr val="0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ten</a:t>
            </a:r>
          </a:p>
        </p:txBody>
      </p:sp>
      <p:sp>
        <p:nvSpPr>
          <p:cNvPr id="37922" name="Text Box 60"/>
          <p:cNvSpPr txBox="1">
            <a:spLocks noChangeArrowheads="1"/>
          </p:cNvSpPr>
          <p:nvPr/>
        </p:nvSpPr>
        <p:spPr bwMode="auto">
          <a:xfrm>
            <a:off x="623888" y="3124200"/>
            <a:ext cx="4524176" cy="2438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461963" algn="r"/>
                <a:tab pos="684213" algn="ctr"/>
                <a:tab pos="9080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461963" algn="r"/>
                <a:tab pos="684213" algn="ctr"/>
                <a:tab pos="9080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461963" algn="r"/>
                <a:tab pos="684213" algn="ctr"/>
                <a:tab pos="9080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461963" algn="r"/>
                <a:tab pos="684213" algn="ctr"/>
                <a:tab pos="9080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1963" algn="r"/>
                <a:tab pos="684213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963" algn="r"/>
                <a:tab pos="684213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963" algn="r"/>
                <a:tab pos="684213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963" algn="r"/>
                <a:tab pos="684213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963" algn="r"/>
                <a:tab pos="684213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61963" algn="r"/>
                <a:tab pos="684213" algn="ctr"/>
                <a:tab pos="908050" algn="l"/>
              </a:tabLst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X 	= 	11100110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two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61963" algn="r"/>
                <a:tab pos="684213" algn="ctr"/>
                <a:tab pos="908050" algn="l"/>
              </a:tabLst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-X	=	00011010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61963" algn="r"/>
                <a:tab pos="684213" algn="ctr"/>
                <a:tab pos="908050" algn="l"/>
              </a:tabLst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	=	2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4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+2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3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+2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1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= 16+8+2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61963" algn="r"/>
                <a:tab pos="684213" algn="ctr"/>
                <a:tab pos="908050" algn="l"/>
              </a:tabLst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	=	26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ten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61963" algn="r"/>
                <a:tab pos="684213" algn="ctr"/>
                <a:tab pos="908050" algn="l"/>
              </a:tabLst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X	=	-26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ten</a:t>
            </a:r>
          </a:p>
        </p:txBody>
      </p:sp>
    </p:spTree>
    <p:extLst>
      <p:ext uri="{BB962C8B-B14F-4D97-AF65-F5344CB8AC3E}">
        <p14:creationId xmlns:p14="http://schemas.microsoft.com/office/powerpoint/2010/main" val="3330967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日期占位符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310349-FA3A-4322-863B-A6E0611058A4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F2C7A-47E7-4BBE-A1C8-CE48FEB3E6B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1438"/>
            <a:ext cx="8839200" cy="765175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Converting Decimal to Binary (2’s C)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81075"/>
            <a:ext cx="8443664" cy="294481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First Method: </a:t>
            </a:r>
            <a:r>
              <a:rPr lang="en-US" altLang="zh-CN" b="0" i="1" dirty="0">
                <a:ea typeface="宋体" panose="02010600030101010101" pitchFamily="2" charset="-122"/>
              </a:rPr>
              <a:t>Division</a:t>
            </a:r>
          </a:p>
          <a:p>
            <a:pPr marL="457200" indent="-457200">
              <a:buFontTx/>
              <a:buAutoNum type="arabicPeriod"/>
            </a:pPr>
            <a:r>
              <a:rPr lang="en-US" altLang="zh-CN" dirty="0">
                <a:ea typeface="宋体" panose="02010600030101010101" pitchFamily="2" charset="-122"/>
              </a:rPr>
              <a:t>Divide by two – remainder is least significant bit.</a:t>
            </a:r>
          </a:p>
          <a:p>
            <a:pPr marL="457200" indent="-457200">
              <a:buFontTx/>
              <a:buAutoNum type="arabicPeriod"/>
            </a:pPr>
            <a:r>
              <a:rPr lang="en-US" altLang="zh-CN" dirty="0">
                <a:ea typeface="宋体" panose="02010600030101010101" pitchFamily="2" charset="-122"/>
              </a:rPr>
              <a:t>Keep dividing by two until answer is zero,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writing remainders from right to left.</a:t>
            </a:r>
          </a:p>
          <a:p>
            <a:pPr marL="457200" indent="-457200">
              <a:buFontTx/>
              <a:buAutoNum type="arabicPeriod"/>
            </a:pPr>
            <a:r>
              <a:rPr lang="en-US" altLang="zh-CN" dirty="0">
                <a:ea typeface="宋体" panose="02010600030101010101" pitchFamily="2" charset="-122"/>
              </a:rPr>
              <a:t>Append a zero as the MS bit;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if original number negative, take two’s complement.</a:t>
            </a: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611560" y="3908955"/>
            <a:ext cx="7150224" cy="2369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X 	= 	104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ten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104/2	=	52 r0	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bit 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			52/2	=	26 r0	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bit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			26/2	=	13 r0	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bit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			13/2	=	6 r1	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bit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			6/2	=	3 r0	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bit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			3/2	=	1 r1	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bit 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X	=	01101000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two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1/2	=	0 r1	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bit 6</a:t>
            </a:r>
            <a:endParaRPr kumimoji="0" lang="en-US" altLang="zh-CN" sz="2000" b="0" i="1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3931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日期占位符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31030B-5C66-4F7D-99B7-9F9B29A81A7D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EE4ACF-2932-46D1-A018-6DCFE5E682A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1" y="71438"/>
            <a:ext cx="9067799" cy="765175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Converting Decimal to Binary (2’s C)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1" y="937332"/>
            <a:ext cx="8159750" cy="548163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Second Method: </a:t>
            </a:r>
            <a:r>
              <a:rPr lang="en-US" altLang="zh-CN" i="1" dirty="0">
                <a:ea typeface="宋体" panose="02010600030101010101" pitchFamily="2" charset="-122"/>
              </a:rPr>
              <a:t>Subtract Powers of Two</a:t>
            </a:r>
          </a:p>
          <a:p>
            <a:pPr marL="457200" indent="-457200">
              <a:buFontTx/>
              <a:buAutoNum type="arabicPeriod"/>
            </a:pPr>
            <a:r>
              <a:rPr lang="en-US" altLang="zh-CN" dirty="0">
                <a:ea typeface="宋体" panose="02010600030101010101" pitchFamily="2" charset="-122"/>
              </a:rPr>
              <a:t>Change to positive decimal number.</a:t>
            </a:r>
          </a:p>
          <a:p>
            <a:pPr marL="457200" indent="-457200">
              <a:buFontTx/>
              <a:buAutoNum type="arabicPeriod"/>
            </a:pPr>
            <a:r>
              <a:rPr lang="en-US" altLang="zh-CN" dirty="0">
                <a:ea typeface="宋体" panose="02010600030101010101" pitchFamily="2" charset="-122"/>
              </a:rPr>
              <a:t>Subtract largest power of two 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less than or equal to number.</a:t>
            </a:r>
          </a:p>
          <a:p>
            <a:pPr marL="457200" indent="-457200">
              <a:buFontTx/>
              <a:buAutoNum type="arabicPeriod"/>
            </a:pPr>
            <a:r>
              <a:rPr lang="en-US" altLang="zh-CN" dirty="0">
                <a:ea typeface="宋体" panose="02010600030101010101" pitchFamily="2" charset="-122"/>
              </a:rPr>
              <a:t>Put a one in the corresponding bit position.</a:t>
            </a:r>
          </a:p>
          <a:p>
            <a:pPr marL="457200" indent="-457200">
              <a:buFontTx/>
              <a:buAutoNum type="arabicPeriod"/>
            </a:pPr>
            <a:r>
              <a:rPr lang="en-US" altLang="zh-CN" dirty="0">
                <a:ea typeface="宋体" panose="02010600030101010101" pitchFamily="2" charset="-122"/>
              </a:rPr>
              <a:t>Keep subtracting until result is zero.</a:t>
            </a:r>
          </a:p>
          <a:p>
            <a:pPr marL="457200" indent="-457200">
              <a:buFontTx/>
              <a:buAutoNum type="arabicPeriod"/>
            </a:pPr>
            <a:r>
              <a:rPr lang="en-US" altLang="zh-CN" dirty="0">
                <a:ea typeface="宋体" panose="02010600030101010101" pitchFamily="2" charset="-122"/>
              </a:rPr>
              <a:t>Append a zero as MS bit;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if original was negative, take two’s complement.</a:t>
            </a: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533400" y="4800600"/>
            <a:ext cx="6934200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X 	= 	104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ten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104 - 64	=	40	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bit 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			40 - 32	=	8	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bit 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			8 - 8	=	0	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bit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963" algn="r"/>
                <a:tab pos="684213" algn="ctr"/>
                <a:tab pos="908050" algn="l"/>
                <a:tab pos="4510088" algn="r"/>
                <a:tab pos="4748213" algn="ctr"/>
                <a:tab pos="5030788" algn="l"/>
                <a:tab pos="5938838" algn="l"/>
              </a:tabLst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X	=	01101000</a:t>
            </a:r>
            <a:r>
              <a:rPr kumimoji="0" lang="en-US" altLang="zh-CN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two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</a:rPr>
              <a:t>	</a:t>
            </a:r>
            <a:endParaRPr kumimoji="0" lang="en-US" altLang="zh-CN" sz="2000" b="0" i="1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aphicFrame>
        <p:nvGraphicFramePr>
          <p:cNvPr id="11776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884702"/>
              </p:ext>
            </p:extLst>
          </p:nvPr>
        </p:nvGraphicFramePr>
        <p:xfrm>
          <a:off x="7812360" y="1268760"/>
          <a:ext cx="1066800" cy="3701014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zh-CN" sz="2000" b="1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256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512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Calibri" panose="020F0502020204030204" pitchFamily="34" charset="0"/>
                        </a:rPr>
                        <a:t>1024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262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649641-31B9-48BD-B5DC-BE8C00AB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D2554F-0AEA-4B14-9C60-AB601725F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Everything in a computer is a number, in fact only 0 and 1.</a:t>
            </a:r>
          </a:p>
          <a:p>
            <a:r>
              <a:rPr lang="en-US" altLang="zh-CN" dirty="0"/>
              <a:t>Integers are interpreted by adhering to fixed length</a:t>
            </a:r>
          </a:p>
          <a:p>
            <a:r>
              <a:rPr lang="en-US" altLang="zh-CN" dirty="0"/>
              <a:t>Negative numbers are represented with Two’s complement</a:t>
            </a:r>
          </a:p>
          <a:p>
            <a:r>
              <a:rPr lang="en-US" altLang="zh-CN" dirty="0"/>
              <a:t>Overflows can be detected utilizing the carry bit</a:t>
            </a:r>
          </a:p>
          <a:p>
            <a:r>
              <a:rPr lang="en-US" altLang="zh-CN" dirty="0"/>
              <a:t>We will get into some more representations later when we talk about floating point</a:t>
            </a:r>
          </a:p>
          <a:p>
            <a:r>
              <a:rPr lang="en-US" altLang="zh-CN" dirty="0"/>
              <a:t>Sign Magnitude &amp; Biased representations are needed in floating point for specific uses</a:t>
            </a:r>
          </a:p>
          <a:p>
            <a:r>
              <a:rPr lang="en-US" altLang="zh-CN" dirty="0"/>
              <a:t>Not going to talk about ‘1s complement’, its a joke that nobody uses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749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Computer looks like……</a:t>
            </a:r>
            <a:endParaRPr lang="zh-CN" altLang="en-US" dirty="0"/>
          </a:p>
        </p:txBody>
      </p:sp>
      <p:sp>
        <p:nvSpPr>
          <p:cNvPr id="10" name="日期占位符 3">
            <a:extLst>
              <a:ext uri="{FF2B5EF4-FFF2-40B4-BE49-F238E27FC236}">
                <a16:creationId xmlns:a16="http://schemas.microsoft.com/office/drawing/2014/main" id="{BF8FE774-C6AE-4DB6-911D-F64101EF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4C362858-0414-4CFC-A1C3-312E5FBD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Picture 2" descr="확대이미지">
            <a:extLst>
              <a:ext uri="{FF2B5EF4-FFF2-40B4-BE49-F238E27FC236}">
                <a16:creationId xmlns:a16="http://schemas.microsoft.com/office/drawing/2014/main" id="{FED33004-EB26-4868-9092-B819528A7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75" y="2057400"/>
            <a:ext cx="4460081" cy="263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askthescientists.com/wp-content/uploads/2021/03/AdobeStock_63519067-383x400.jpeg">
            <a:extLst>
              <a:ext uri="{FF2B5EF4-FFF2-40B4-BE49-F238E27FC236}">
                <a16:creationId xmlns:a16="http://schemas.microsoft.com/office/drawing/2014/main" id="{A1DAD0F2-334B-4BF6-B892-5E55270ED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61714" y="1988840"/>
            <a:ext cx="2516204" cy="26278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295E09D-7E0D-4722-9D30-C34C072D2213}"/>
              </a:ext>
            </a:extLst>
          </p:cNvPr>
          <p:cNvSpPr txBox="1"/>
          <p:nvPr/>
        </p:nvSpPr>
        <p:spPr>
          <a:xfrm>
            <a:off x="571501" y="4800601"/>
            <a:ext cx="423545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Hardware and 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Software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A23C2C2-60F8-425C-AD9E-406B57DC727B}"/>
              </a:ext>
            </a:extLst>
          </p:cNvPr>
          <p:cNvSpPr txBox="1"/>
          <p:nvPr/>
        </p:nvSpPr>
        <p:spPr>
          <a:xfrm>
            <a:off x="6444208" y="4941168"/>
            <a:ext cx="182934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3 + 5 = ?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宋体" panose="02010600030101010101" pitchFamily="2" charset="-122"/>
                <a:cs typeface="+mn-cs"/>
              </a:rPr>
              <a:t>3 &gt; 5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baseline="0" dirty="0">
                <a:solidFill>
                  <a:srgbClr val="C00000"/>
                </a:solidFill>
                <a:latin typeface="Comic Sans MS" panose="030F0702030302020204" pitchFamily="66" charset="0"/>
              </a:rPr>
              <a:t>……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4B55C66-2ECB-4ED3-A5A0-D95D6BC5BF65}"/>
              </a:ext>
            </a:extLst>
          </p:cNvPr>
          <p:cNvSpPr txBox="1"/>
          <p:nvPr/>
        </p:nvSpPr>
        <p:spPr>
          <a:xfrm>
            <a:off x="1403648" y="1213872"/>
            <a:ext cx="2100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 </a:t>
            </a:r>
            <a:r>
              <a:rPr lang="en-US" altLang="zh-CN" sz="4000" b="1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4000" baseline="0" dirty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电脑</a:t>
            </a:r>
          </a:p>
        </p:txBody>
      </p:sp>
    </p:spTree>
    <p:extLst>
      <p:ext uri="{BB962C8B-B14F-4D97-AF65-F5344CB8AC3E}">
        <p14:creationId xmlns:p14="http://schemas.microsoft.com/office/powerpoint/2010/main" val="3334036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日期占位符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094653-6A0F-4431-A2B5-67C7162F431D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708E4B-BCE5-4A13-9CB7-E1B450A7611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2" y="71438"/>
            <a:ext cx="8964000" cy="765175"/>
          </a:xfrm>
        </p:spPr>
        <p:txBody>
          <a:bodyPr/>
          <a:lstStyle/>
          <a:p>
            <a:r>
              <a:rPr lang="en-US" altLang="zh-CN" dirty="0"/>
              <a:t>5 Senses of Human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908720"/>
            <a:ext cx="5184575" cy="5553993"/>
          </a:xfrm>
        </p:spPr>
        <p:txBody>
          <a:bodyPr>
            <a:normAutofit/>
          </a:bodyPr>
          <a:lstStyle/>
          <a:p>
            <a:r>
              <a:rPr lang="en-US" altLang="zh-CN" dirty="0"/>
              <a:t>Sight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 err="1"/>
              <a:t>Image,picture,photo,video</a:t>
            </a:r>
            <a:r>
              <a:rPr lang="en-US" altLang="zh-CN" dirty="0"/>
              <a:t>,…</a:t>
            </a:r>
          </a:p>
          <a:p>
            <a:r>
              <a:rPr lang="en-US" altLang="zh-CN" dirty="0"/>
              <a:t>Hearing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 err="1"/>
              <a:t>Sound,voice,speech,music</a:t>
            </a:r>
            <a:r>
              <a:rPr lang="en-US" altLang="zh-CN" dirty="0"/>
              <a:t>,…</a:t>
            </a:r>
          </a:p>
          <a:p>
            <a:r>
              <a:rPr lang="en-US" altLang="zh-CN" dirty="0"/>
              <a:t>Touch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 err="1"/>
              <a:t>Shape,soft,hard,hurt,numb</a:t>
            </a:r>
            <a:r>
              <a:rPr lang="en-US" altLang="zh-CN" dirty="0"/>
              <a:t>,…</a:t>
            </a:r>
          </a:p>
          <a:p>
            <a:r>
              <a:rPr lang="en-US" altLang="zh-CN" dirty="0"/>
              <a:t>Taste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 err="1"/>
              <a:t>Sour,sweet,bitter,spicy,salty</a:t>
            </a:r>
            <a:r>
              <a:rPr lang="en-US" altLang="zh-CN" dirty="0"/>
              <a:t>,…</a:t>
            </a:r>
          </a:p>
          <a:p>
            <a:r>
              <a:rPr lang="en-US" altLang="zh-CN" dirty="0"/>
              <a:t>Smell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 err="1"/>
              <a:t>Sweet,smelly</a:t>
            </a:r>
            <a:r>
              <a:rPr lang="en-US" altLang="zh-CN" dirty="0"/>
              <a:t>,…</a:t>
            </a:r>
            <a:endParaRPr lang="zh-CN" altLang="en-US" dirty="0"/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endParaRPr lang="en-US" altLang="zh-CN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C76AD0A-BFC4-4892-9AD3-3A3AA3610068}"/>
              </a:ext>
            </a:extLst>
          </p:cNvPr>
          <p:cNvSpPr txBox="1"/>
          <p:nvPr/>
        </p:nvSpPr>
        <p:spPr>
          <a:xfrm>
            <a:off x="5460113" y="4494978"/>
            <a:ext cx="3557238" cy="553998"/>
          </a:xfrm>
          <a:prstGeom prst="rect">
            <a:avLst/>
          </a:prstGeom>
          <a:solidFill>
            <a:srgbClr val="FFF6D9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to record by number, data, words, symbols, text, language, …… 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7587CB7-2BDF-4E08-9962-3225F15B1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020" y="1052736"/>
            <a:ext cx="3557238" cy="333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1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日期占位符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094653-6A0F-4431-A2B5-67C7162F431D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708E4B-BCE5-4A13-9CB7-E1B450A7611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2" y="71438"/>
            <a:ext cx="8964000" cy="765175"/>
          </a:xfrm>
        </p:spPr>
        <p:txBody>
          <a:bodyPr/>
          <a:lstStyle/>
          <a:p>
            <a:r>
              <a:rPr lang="en-US" altLang="zh-CN" sz="2600" dirty="0">
                <a:ea typeface="宋体" panose="02010600030101010101" pitchFamily="2" charset="-122"/>
              </a:rPr>
              <a:t>What kinds of information do we need to represent?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908720"/>
            <a:ext cx="8932697" cy="5553993"/>
          </a:xfrm>
        </p:spPr>
        <p:txBody>
          <a:bodyPr>
            <a:normAutofit fontScale="92500"/>
          </a:bodyPr>
          <a:lstStyle/>
          <a:p>
            <a:pPr marL="273050" indent="-273050"/>
            <a:r>
              <a:rPr lang="en-US" altLang="zh-CN" dirty="0">
                <a:ea typeface="宋体" panose="02010600030101010101" pitchFamily="2" charset="-122"/>
              </a:rPr>
              <a:t>Kinds of Information</a:t>
            </a:r>
            <a:endParaRPr lang="en-US" altLang="zh-CN" dirty="0">
              <a:solidFill>
                <a:srgbClr val="CE0000"/>
              </a:solidFill>
            </a:endParaRP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FF0000"/>
                </a:solidFill>
              </a:rPr>
              <a:t>Numbers</a:t>
            </a:r>
            <a:r>
              <a:rPr lang="en-US" altLang="zh-CN" dirty="0"/>
              <a:t> – natural number, integers, </a:t>
            </a:r>
            <a:r>
              <a:rPr lang="en-US" altLang="zh-CN" dirty="0">
                <a:solidFill>
                  <a:srgbClr val="0000FF"/>
                </a:solidFill>
              </a:rPr>
              <a:t>positive/negative integers, </a:t>
            </a:r>
            <a:r>
              <a:rPr lang="en-US" altLang="zh-CN" dirty="0"/>
              <a:t>integers/decimals, real, complex, rational, irrational, </a:t>
            </a:r>
            <a:r>
              <a:rPr lang="en-US" altLang="zh-CN" dirty="0">
                <a:solidFill>
                  <a:srgbClr val="0000FF"/>
                </a:solidFill>
              </a:rPr>
              <a:t>signed, unsigned, floating point</a:t>
            </a:r>
            <a:r>
              <a:rPr lang="en-US" altLang="zh-CN" dirty="0"/>
              <a:t>, …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FF0000"/>
                </a:solidFill>
              </a:rPr>
              <a:t>Text</a:t>
            </a:r>
            <a:r>
              <a:rPr lang="en-US" altLang="zh-CN" dirty="0"/>
              <a:t> – </a:t>
            </a:r>
            <a:r>
              <a:rPr lang="en-US" altLang="zh-CN" dirty="0">
                <a:solidFill>
                  <a:srgbClr val="0000FF"/>
                </a:solidFill>
              </a:rPr>
              <a:t>characters, strings</a:t>
            </a:r>
            <a:r>
              <a:rPr lang="en-US" altLang="zh-CN" dirty="0"/>
              <a:t>, …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FF0000"/>
                </a:solidFill>
              </a:rPr>
              <a:t>Logical</a:t>
            </a:r>
            <a:r>
              <a:rPr lang="en-US" altLang="zh-CN" dirty="0"/>
              <a:t> – </a:t>
            </a:r>
            <a:r>
              <a:rPr lang="en-US" altLang="zh-CN" dirty="0">
                <a:solidFill>
                  <a:srgbClr val="0000FF"/>
                </a:solidFill>
              </a:rPr>
              <a:t>true, false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FF0000"/>
                </a:solidFill>
              </a:rPr>
              <a:t>Images</a:t>
            </a:r>
            <a:r>
              <a:rPr lang="en-US" altLang="zh-CN" dirty="0"/>
              <a:t> – pixels, colors, shapes, …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FF0000"/>
                </a:solidFill>
              </a:rPr>
              <a:t>Sound</a:t>
            </a:r>
            <a:r>
              <a:rPr lang="en-US" altLang="zh-CN" dirty="0"/>
              <a:t> – sound of talk, sound of sing, … 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FF0000"/>
                </a:solidFill>
              </a:rPr>
              <a:t>Video</a:t>
            </a:r>
            <a:r>
              <a:rPr lang="en-US" altLang="zh-CN" dirty="0"/>
              <a:t> – a  series of images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FF0000"/>
                </a:solidFill>
              </a:rPr>
              <a:t>Instructions</a:t>
            </a:r>
            <a:r>
              <a:rPr lang="en-US" altLang="zh-CN" dirty="0"/>
              <a:t> – </a:t>
            </a:r>
            <a:r>
              <a:rPr lang="en-US" altLang="zh-CN" dirty="0">
                <a:solidFill>
                  <a:srgbClr val="0000FF"/>
                </a:solidFill>
              </a:rPr>
              <a:t>plus(+)</a:t>
            </a:r>
            <a:r>
              <a:rPr lang="en-US" altLang="zh-CN" dirty="0"/>
              <a:t>, minus(-), </a:t>
            </a:r>
            <a:r>
              <a:rPr lang="en-US" altLang="zh-CN" dirty="0">
                <a:solidFill>
                  <a:srgbClr val="0000FF"/>
                </a:solidFill>
              </a:rPr>
              <a:t>times</a:t>
            </a:r>
            <a:r>
              <a:rPr lang="zh-CN" altLang="en-US" dirty="0">
                <a:solidFill>
                  <a:srgbClr val="0000FF"/>
                </a:solidFill>
              </a:rPr>
              <a:t>（*）</a:t>
            </a:r>
            <a:r>
              <a:rPr lang="en-US" altLang="zh-CN" dirty="0"/>
              <a:t>,divided by(/) , …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/>
              <a:t>…</a:t>
            </a:r>
          </a:p>
          <a:p>
            <a:pPr marL="273050" indent="-273050"/>
            <a:r>
              <a:rPr lang="en-US" altLang="zh-CN" dirty="0">
                <a:solidFill>
                  <a:srgbClr val="FF3300"/>
                </a:solidFill>
                <a:ea typeface="宋体" panose="02010600030101010101" pitchFamily="2" charset="-122"/>
              </a:rPr>
              <a:t>Data type: </a:t>
            </a:r>
            <a:r>
              <a:rPr lang="en-US" altLang="zh-CN" i="1" dirty="0">
                <a:solidFill>
                  <a:schemeClr val="accent2"/>
                </a:solidFill>
              </a:rPr>
              <a:t>representation</a:t>
            </a:r>
            <a:r>
              <a:rPr lang="en-US" altLang="zh-CN" dirty="0"/>
              <a:t> and </a:t>
            </a:r>
            <a:r>
              <a:rPr lang="en-US" altLang="zh-CN" i="1" dirty="0">
                <a:solidFill>
                  <a:schemeClr val="accent2"/>
                </a:solidFill>
              </a:rPr>
              <a:t>operations</a:t>
            </a:r>
            <a:r>
              <a:rPr lang="en-US" altLang="zh-CN" dirty="0"/>
              <a:t> within the computer</a:t>
            </a:r>
          </a:p>
          <a:p>
            <a:pPr marL="273050" indent="-27305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273050" indent="-27305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We’ll start with numbers…</a:t>
            </a:r>
          </a:p>
        </p:txBody>
      </p:sp>
    </p:spTree>
    <p:extLst>
      <p:ext uri="{BB962C8B-B14F-4D97-AF65-F5344CB8AC3E}">
        <p14:creationId xmlns:p14="http://schemas.microsoft.com/office/powerpoint/2010/main" val="18088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How do we represent data in a computer?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At the lowest level, a computer is an electronic machine.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/>
              <a:t>works by controlling the flow of electrons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Easy to recognize two conditions: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/>
              <a:t>presence of a voltage – we’ll call this state “1”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/>
              <a:t>absence of a voltage – we’ll call this state “0”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Could base state on </a:t>
            </a:r>
            <a:r>
              <a:rPr lang="en-US" altLang="zh-CN" i="1" dirty="0">
                <a:solidFill>
                  <a:srgbClr val="FF0000"/>
                </a:solidFill>
                <a:ea typeface="宋体" panose="02010600030101010101" pitchFamily="2" charset="-122"/>
              </a:rPr>
              <a:t>value</a:t>
            </a:r>
            <a:r>
              <a:rPr lang="en-US" altLang="zh-CN" dirty="0">
                <a:ea typeface="宋体" panose="02010600030101010101" pitchFamily="2" charset="-122"/>
              </a:rPr>
              <a:t> of voltage, but control and detection circuits more complex.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en-US" altLang="zh-CN" dirty="0"/>
              <a:t>compare turning on a light switch to measuring or regulating voltage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We’ll see examples of these circuits in the next chapter.</a:t>
            </a:r>
          </a:p>
          <a:p>
            <a:endParaRPr lang="zh-CN" altLang="en-US" dirty="0"/>
          </a:p>
        </p:txBody>
      </p:sp>
      <p:sp>
        <p:nvSpPr>
          <p:cNvPr id="9218" name="日期占位符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BEF2CA-126A-4339-8576-4B0DBD9604A9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1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DA4276-A7D9-443D-AE4B-6912D79AC74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71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日期占位符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883AF5-39AD-4A3C-8B0B-0F6861B01EA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A13DCA-4EB2-4417-B4EC-FC52CD61637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4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1438"/>
            <a:ext cx="8839200" cy="765175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Simple Switch Circuit</a:t>
            </a:r>
          </a:p>
        </p:txBody>
      </p:sp>
      <p:sp>
        <p:nvSpPr>
          <p:cNvPr id="10245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4860032" y="1052736"/>
            <a:ext cx="4110037" cy="4891088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Switch 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open</a:t>
            </a:r>
            <a:r>
              <a:rPr lang="en-US" altLang="zh-CN" dirty="0">
                <a:ea typeface="宋体" panose="02010600030101010101" pitchFamily="2" charset="-122"/>
              </a:rPr>
              <a:t>:</a:t>
            </a:r>
          </a:p>
          <a:p>
            <a:pPr marL="684213" lvl="1">
              <a:buFont typeface="Wingdings" panose="05000000000000000000" pitchFamily="2" charset="2"/>
              <a:buChar char="l"/>
            </a:pPr>
            <a:r>
              <a:rPr lang="en-US" altLang="zh-CN" dirty="0"/>
              <a:t>No current through circuit</a:t>
            </a:r>
          </a:p>
          <a:p>
            <a:pPr marL="684213" lvl="1">
              <a:buFont typeface="Wingdings" panose="05000000000000000000" pitchFamily="2" charset="2"/>
              <a:buChar char="l"/>
            </a:pPr>
            <a:r>
              <a:rPr lang="en-US" altLang="zh-CN" dirty="0"/>
              <a:t>Light is </a:t>
            </a:r>
            <a:r>
              <a:rPr lang="en-US" altLang="zh-CN" dirty="0">
                <a:solidFill>
                  <a:srgbClr val="CE0000"/>
                </a:solidFill>
              </a:rPr>
              <a:t>off</a:t>
            </a:r>
          </a:p>
          <a:p>
            <a:pPr marL="684213" lvl="1">
              <a:buFont typeface="Wingdings" panose="05000000000000000000" pitchFamily="2" charset="2"/>
              <a:buChar char="l"/>
            </a:pPr>
            <a:r>
              <a:rPr lang="en-US" altLang="zh-CN" dirty="0" err="1"/>
              <a:t>V</a:t>
            </a:r>
            <a:r>
              <a:rPr lang="en-US" altLang="zh-CN" baseline="-25000" dirty="0" err="1"/>
              <a:t>out</a:t>
            </a:r>
            <a:r>
              <a:rPr lang="en-US" altLang="zh-CN" dirty="0"/>
              <a:t> is </a:t>
            </a:r>
            <a:r>
              <a:rPr lang="en-US" altLang="zh-CN" dirty="0">
                <a:solidFill>
                  <a:srgbClr val="CE0000"/>
                </a:solidFill>
              </a:rPr>
              <a:t>+2.9V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Switch </a:t>
            </a:r>
            <a:r>
              <a:rPr lang="en-US" altLang="zh-CN" dirty="0">
                <a:solidFill>
                  <a:srgbClr val="009900"/>
                </a:solidFill>
                <a:ea typeface="宋体" panose="02010600030101010101" pitchFamily="2" charset="-122"/>
              </a:rPr>
              <a:t>closed</a:t>
            </a:r>
            <a:r>
              <a:rPr lang="en-US" altLang="zh-CN" dirty="0">
                <a:ea typeface="宋体" panose="02010600030101010101" pitchFamily="2" charset="-122"/>
              </a:rPr>
              <a:t>:</a:t>
            </a:r>
          </a:p>
          <a:p>
            <a:pPr marL="798513" lvl="1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Short circuit across switch</a:t>
            </a:r>
          </a:p>
          <a:p>
            <a:pPr marL="798513" lvl="1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Current flows</a:t>
            </a:r>
          </a:p>
          <a:p>
            <a:pPr marL="798513" lvl="1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Light is </a:t>
            </a:r>
            <a:r>
              <a:rPr lang="en-US" altLang="zh-CN" dirty="0">
                <a:solidFill>
                  <a:srgbClr val="009900"/>
                </a:solidFill>
              </a:rPr>
              <a:t>on</a:t>
            </a:r>
          </a:p>
          <a:p>
            <a:pPr marL="798513" lvl="1" indent="-457200">
              <a:buFont typeface="Wingdings" panose="05000000000000000000" pitchFamily="2" charset="2"/>
              <a:buChar char="l"/>
            </a:pPr>
            <a:r>
              <a:rPr lang="en-US" altLang="zh-CN" dirty="0" err="1"/>
              <a:t>V</a:t>
            </a:r>
            <a:r>
              <a:rPr lang="en-US" altLang="zh-CN" baseline="-25000" dirty="0" err="1"/>
              <a:t>out</a:t>
            </a:r>
            <a:r>
              <a:rPr lang="en-US" altLang="zh-CN" dirty="0"/>
              <a:t> is </a:t>
            </a:r>
            <a:r>
              <a:rPr lang="en-US" altLang="zh-CN" dirty="0">
                <a:solidFill>
                  <a:srgbClr val="009900"/>
                </a:solidFill>
              </a:rPr>
              <a:t>0V</a:t>
            </a:r>
          </a:p>
        </p:txBody>
      </p:sp>
      <p:pic>
        <p:nvPicPr>
          <p:cNvPr id="10246" name="Picture 11" descr="ch03-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52736"/>
            <a:ext cx="43434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515636" y="5791200"/>
            <a:ext cx="77444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Switch-based circuits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can easily represent two states: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on/off, open/closed, voltage/no voltage. </a:t>
            </a:r>
            <a:endParaRPr kumimoji="0" lang="en-US" altLang="zh-CN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78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期占位符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61DDC9-769B-40F9-9063-7BED5F2A46B1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BEA0D-869D-4CCE-96CD-340CEB1685F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1438"/>
            <a:ext cx="8839200" cy="765175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Computer is a binary digital system.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5925" y="3547889"/>
            <a:ext cx="8288338" cy="2971800"/>
          </a:xfrm>
        </p:spPr>
        <p:txBody>
          <a:bodyPr>
            <a:normAutofit fontScale="92500"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Basic unit of information is the </a:t>
            </a:r>
            <a:r>
              <a:rPr lang="en-US" altLang="zh-CN" i="1" dirty="0">
                <a:ea typeface="宋体" panose="02010600030101010101" pitchFamily="2" charset="-122"/>
              </a:rPr>
              <a:t>binary digit</a:t>
            </a:r>
            <a:r>
              <a:rPr lang="en-US" altLang="zh-CN" dirty="0">
                <a:ea typeface="宋体" panose="02010600030101010101" pitchFamily="2" charset="-122"/>
              </a:rPr>
              <a:t>, or </a:t>
            </a:r>
            <a:r>
              <a:rPr lang="en-US" altLang="zh-CN" i="1" dirty="0">
                <a:solidFill>
                  <a:srgbClr val="FF0000"/>
                </a:solidFill>
                <a:ea typeface="宋体" panose="02010600030101010101" pitchFamily="2" charset="-122"/>
              </a:rPr>
              <a:t>bit</a:t>
            </a:r>
            <a:r>
              <a:rPr lang="en-US" altLang="zh-CN" dirty="0">
                <a:ea typeface="宋体" panose="02010600030101010101" pitchFamily="2" charset="-122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Values with more than two states require multiple bits.</a:t>
            </a:r>
          </a:p>
          <a:p>
            <a:pPr marL="684213" lvl="1">
              <a:buFont typeface="Wingdings" panose="05000000000000000000" pitchFamily="2" charset="2"/>
              <a:buChar char="l"/>
            </a:pPr>
            <a:r>
              <a:rPr lang="en-US" altLang="zh-CN" dirty="0"/>
              <a:t>A collection of </a:t>
            </a:r>
            <a:r>
              <a:rPr lang="en-US" altLang="zh-CN" dirty="0">
                <a:solidFill>
                  <a:srgbClr val="CE0000"/>
                </a:solidFill>
              </a:rPr>
              <a:t>two</a:t>
            </a:r>
            <a:r>
              <a:rPr lang="en-US" altLang="zh-CN" dirty="0"/>
              <a:t> bits has </a:t>
            </a:r>
            <a:r>
              <a:rPr lang="en-US" altLang="zh-CN" dirty="0">
                <a:solidFill>
                  <a:srgbClr val="CE0000"/>
                </a:solidFill>
              </a:rPr>
              <a:t>four</a:t>
            </a:r>
            <a:r>
              <a:rPr lang="en-US" altLang="zh-CN" dirty="0"/>
              <a:t> possible states:</a:t>
            </a:r>
            <a:br>
              <a:rPr lang="en-US" altLang="zh-CN" dirty="0"/>
            </a:br>
            <a:r>
              <a:rPr lang="en-US" altLang="zh-CN" dirty="0">
                <a:solidFill>
                  <a:srgbClr val="CE0000"/>
                </a:solidFill>
              </a:rPr>
              <a:t>00, 01, 10, 11</a:t>
            </a:r>
          </a:p>
          <a:p>
            <a:pPr marL="684213" lvl="1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A collection of </a:t>
            </a:r>
            <a:r>
              <a:rPr lang="en-US" altLang="zh-CN" dirty="0">
                <a:solidFill>
                  <a:srgbClr val="CE0000"/>
                </a:solidFill>
              </a:rPr>
              <a:t>three</a:t>
            </a:r>
            <a:r>
              <a:rPr lang="en-US" altLang="zh-CN" dirty="0"/>
              <a:t> bits has </a:t>
            </a:r>
            <a:r>
              <a:rPr lang="en-US" altLang="zh-CN" dirty="0">
                <a:solidFill>
                  <a:srgbClr val="CE0000"/>
                </a:solidFill>
              </a:rPr>
              <a:t>eight</a:t>
            </a:r>
            <a:r>
              <a:rPr lang="en-US" altLang="zh-CN" dirty="0"/>
              <a:t> possible states:</a:t>
            </a:r>
            <a:br>
              <a:rPr lang="en-US" altLang="zh-CN" dirty="0"/>
            </a:br>
            <a:r>
              <a:rPr lang="en-US" altLang="zh-CN" dirty="0">
                <a:solidFill>
                  <a:srgbClr val="CE0000"/>
                </a:solidFill>
              </a:rPr>
              <a:t>000, 001, 010, 011, 100, 101, 110, 111</a:t>
            </a:r>
          </a:p>
          <a:p>
            <a:pPr marL="684213" lvl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i="1" u="sng" dirty="0"/>
              <a:t>A collection of </a:t>
            </a:r>
            <a:r>
              <a:rPr lang="en-US" altLang="zh-CN" i="1" u="sng" dirty="0">
                <a:solidFill>
                  <a:srgbClr val="CE0000"/>
                </a:solidFill>
              </a:rPr>
              <a:t>n</a:t>
            </a:r>
            <a:r>
              <a:rPr lang="en-US" altLang="zh-CN" i="1" u="sng" dirty="0"/>
              <a:t> bits has </a:t>
            </a:r>
            <a:r>
              <a:rPr lang="en-US" altLang="zh-CN" i="1" u="sng" dirty="0">
                <a:solidFill>
                  <a:srgbClr val="CE0000"/>
                </a:solidFill>
              </a:rPr>
              <a:t>2</a:t>
            </a:r>
            <a:r>
              <a:rPr lang="en-US" altLang="zh-CN" i="1" u="sng" baseline="30000" dirty="0">
                <a:solidFill>
                  <a:srgbClr val="CE0000"/>
                </a:solidFill>
              </a:rPr>
              <a:t>n</a:t>
            </a:r>
            <a:r>
              <a:rPr lang="en-US" altLang="zh-CN" i="1" u="sng" dirty="0"/>
              <a:t> possible states.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4499992" y="1052731"/>
            <a:ext cx="384252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61963" indent="-238125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  <a:defRPr/>
            </a:pPr>
            <a:r>
              <a:rPr lang="en-US" altLang="zh-CN" sz="2200" baseline="0" dirty="0">
                <a:solidFill>
                  <a:srgbClr val="003399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Binary (base two) system:</a:t>
            </a:r>
          </a:p>
          <a:p>
            <a:pPr marL="461963" marR="0" lvl="1" indent="-2381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has two states: 0 and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28600" y="1052731"/>
            <a:ext cx="342786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61963" indent="-238125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baseline="0" dirty="0">
                <a:solidFill>
                  <a:srgbClr val="003399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Digital system:</a:t>
            </a:r>
          </a:p>
          <a:p>
            <a:pPr marL="461963" marR="0" lvl="1" indent="-2381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finite number of symbols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296" name="Picture 9" descr="ch02-dig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66298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0702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3.xml><?xml version="1.0" encoding="utf-8"?>
<a:theme xmlns:a="http://schemas.openxmlformats.org/drawingml/2006/main" name="2_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7991</TotalTime>
  <Pages>0</Pages>
  <Words>3658</Words>
  <Characters>0</Characters>
  <Application>Microsoft Office PowerPoint</Application>
  <DocSecurity>0</DocSecurity>
  <PresentationFormat>全屏显示(4:3)</PresentationFormat>
  <Lines>0</Lines>
  <Paragraphs>889</Paragraphs>
  <Slides>36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36</vt:i4>
      </vt:variant>
    </vt:vector>
  </HeadingPairs>
  <TitlesOfParts>
    <vt:vector size="61" baseType="lpstr">
      <vt:lpstr>Courier</vt:lpstr>
      <vt:lpstr>CourierPS</vt:lpstr>
      <vt:lpstr>仿宋</vt:lpstr>
      <vt:lpstr>黑体</vt:lpstr>
      <vt:lpstr>华文仿宋</vt:lpstr>
      <vt:lpstr>华文隶书</vt:lpstr>
      <vt:lpstr>华文新魏</vt:lpstr>
      <vt:lpstr>KaiTi</vt:lpstr>
      <vt:lpstr>KaiTi</vt:lpstr>
      <vt:lpstr>隶书</vt:lpstr>
      <vt:lpstr>宋体</vt:lpstr>
      <vt:lpstr>微软雅黑</vt:lpstr>
      <vt:lpstr>Arial</vt:lpstr>
      <vt:lpstr>Calibri</vt:lpstr>
      <vt:lpstr>Comic Sans MS</vt:lpstr>
      <vt:lpstr>Corbel</vt:lpstr>
      <vt:lpstr>Franklin Gothic Book</vt:lpstr>
      <vt:lpstr>Garamond</vt:lpstr>
      <vt:lpstr>Tahoma</vt:lpstr>
      <vt:lpstr>Times New Roman</vt:lpstr>
      <vt:lpstr>Wingdings</vt:lpstr>
      <vt:lpstr>Wingdings 3</vt:lpstr>
      <vt:lpstr>1_Office 主题​​</vt:lpstr>
      <vt:lpstr>2_Office 主题​​</vt:lpstr>
      <vt:lpstr>2_学术交流模板3-中文</vt:lpstr>
      <vt:lpstr>Chapter 2-1   How do we represent information  in a computer</vt:lpstr>
      <vt:lpstr>Outline</vt:lpstr>
      <vt:lpstr>Outline</vt:lpstr>
      <vt:lpstr>A Computer looks like……</vt:lpstr>
      <vt:lpstr>5 Senses of Human</vt:lpstr>
      <vt:lpstr>What kinds of information do we need to represent?</vt:lpstr>
      <vt:lpstr>How do we represent data in a computer?</vt:lpstr>
      <vt:lpstr>Simple Switch Circuit</vt:lpstr>
      <vt:lpstr>Computer is a binary digital system.</vt:lpstr>
      <vt:lpstr>N-type MOS Transistor</vt:lpstr>
      <vt:lpstr>P-type MOS Transistor</vt:lpstr>
      <vt:lpstr>Logic Gates</vt:lpstr>
      <vt:lpstr>Number Notation</vt:lpstr>
      <vt:lpstr>Number Notation</vt:lpstr>
      <vt:lpstr>Number Notation</vt:lpstr>
      <vt:lpstr>Denary numbers - base ten</vt:lpstr>
      <vt:lpstr>Octonary numbers - base eight</vt:lpstr>
      <vt:lpstr>Binary numbers - base two</vt:lpstr>
      <vt:lpstr>Outline</vt:lpstr>
      <vt:lpstr>Unsigned Integers (cont.)</vt:lpstr>
      <vt:lpstr>Unsigned Binary Arithmetic</vt:lpstr>
      <vt:lpstr>Signed Integers</vt:lpstr>
      <vt:lpstr>Three representations of signed integers</vt:lpstr>
      <vt:lpstr>Outline</vt:lpstr>
      <vt:lpstr>Modular Arithmetic and Signed Integer Representation</vt:lpstr>
      <vt:lpstr>Modular Arithmetic and Signed Integer Representation</vt:lpstr>
      <vt:lpstr>Two’s Complement Representation</vt:lpstr>
      <vt:lpstr>Two’s Complement</vt:lpstr>
      <vt:lpstr>Two’s Complement Shortcut</vt:lpstr>
      <vt:lpstr>Two’s Complement Signed Integers</vt:lpstr>
      <vt:lpstr>Outline</vt:lpstr>
      <vt:lpstr>Converting Binary (2’s C) to Decimal</vt:lpstr>
      <vt:lpstr>More Examples</vt:lpstr>
      <vt:lpstr>Converting Decimal to Binary (2’s C)</vt:lpstr>
      <vt:lpstr>Converting Decimal to Binary (2’s C)</vt:lpstr>
      <vt:lpstr>Summary</vt:lpstr>
    </vt:vector>
  </TitlesOfParts>
  <Manager/>
  <Company>USTC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  An Hong han@ustc.edu.cn</dc:title>
  <dc:subject/>
  <dc:creator>hanhwt</dc:creator>
  <cp:keywords/>
  <dc:description/>
  <cp:lastModifiedBy>Miao Fuyou</cp:lastModifiedBy>
  <cp:revision>905</cp:revision>
  <cp:lastPrinted>1601-01-01T00:00:00Z</cp:lastPrinted>
  <dcterms:created xsi:type="dcterms:W3CDTF">2012-09-03T16:09:03Z</dcterms:created>
  <dcterms:modified xsi:type="dcterms:W3CDTF">2023-09-14T01:26:12Z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2052-8.1.0.2998</vt:lpwstr>
  </property>
</Properties>
</file>